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364" r:id="rId4"/>
    <p:sldId id="365" r:id="rId5"/>
    <p:sldId id="366" r:id="rId6"/>
    <p:sldId id="367" r:id="rId7"/>
    <p:sldId id="368" r:id="rId8"/>
    <p:sldId id="370" r:id="rId9"/>
    <p:sldId id="369" r:id="rId10"/>
    <p:sldId id="371" r:id="rId11"/>
    <p:sldId id="372" r:id="rId12"/>
    <p:sldId id="373" r:id="rId13"/>
    <p:sldId id="374" r:id="rId14"/>
    <p:sldId id="375" r:id="rId15"/>
    <p:sldId id="376" r:id="rId16"/>
    <p:sldId id="377" r:id="rId17"/>
    <p:sldId id="378" r:id="rId18"/>
    <p:sldId id="379" r:id="rId19"/>
    <p:sldId id="380" r:id="rId20"/>
    <p:sldId id="381" r:id="rId21"/>
    <p:sldId id="389" r:id="rId22"/>
    <p:sldId id="388" r:id="rId23"/>
    <p:sldId id="382" r:id="rId24"/>
    <p:sldId id="387" r:id="rId25"/>
    <p:sldId id="390" r:id="rId26"/>
    <p:sldId id="384" r:id="rId27"/>
    <p:sldId id="385" r:id="rId28"/>
    <p:sldId id="386" r:id="rId29"/>
    <p:sldId id="391" r:id="rId30"/>
    <p:sldId id="392" r:id="rId31"/>
    <p:sldId id="393" r:id="rId32"/>
    <p:sldId id="394" r:id="rId33"/>
    <p:sldId id="395" r:id="rId34"/>
    <p:sldId id="396" r:id="rId35"/>
    <p:sldId id="397" r:id="rId36"/>
    <p:sldId id="398" r:id="rId37"/>
    <p:sldId id="399" r:id="rId38"/>
    <p:sldId id="401" r:id="rId39"/>
    <p:sldId id="402" r:id="rId40"/>
    <p:sldId id="400" r:id="rId41"/>
    <p:sldId id="403" r:id="rId42"/>
    <p:sldId id="404" r:id="rId43"/>
    <p:sldId id="405" r:id="rId44"/>
    <p:sldId id="406" r:id="rId45"/>
    <p:sldId id="407" r:id="rId46"/>
    <p:sldId id="408" r:id="rId47"/>
    <p:sldId id="409" r:id="rId48"/>
    <p:sldId id="410" r:id="rId49"/>
    <p:sldId id="411" r:id="rId50"/>
    <p:sldId id="412" r:id="rId5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70" autoAdjust="0"/>
    <p:restoredTop sz="94660"/>
  </p:normalViewPr>
  <p:slideViewPr>
    <p:cSldViewPr snapToGrid="0">
      <p:cViewPr varScale="1">
        <p:scale>
          <a:sx n="80" d="100"/>
          <a:sy n="80" d="100"/>
        </p:scale>
        <p:origin x="41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10/22/2017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10/22/2017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10/22/2017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VWO 5.</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4661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81263" y="0"/>
            <a:ext cx="8792739" cy="1930400"/>
          </a:xfrm>
        </p:spPr>
        <p:txBody>
          <a:bodyPr/>
          <a:lstStyle/>
          <a:p>
            <a:r>
              <a:rPr lang="nl-NL" dirty="0" smtClean="0"/>
              <a:t>Vandaag: verschuiving van aanbod/vraaglijnen.</a:t>
            </a:r>
            <a:endParaRPr lang="nl-NL" dirty="0"/>
          </a:p>
        </p:txBody>
      </p:sp>
      <p:sp>
        <p:nvSpPr>
          <p:cNvPr id="3" name="Tijdelijke aanduiding voor inhoud 2"/>
          <p:cNvSpPr>
            <a:spLocks noGrp="1"/>
          </p:cNvSpPr>
          <p:nvPr>
            <p:ph idx="1"/>
          </p:nvPr>
        </p:nvSpPr>
        <p:spPr>
          <a:xfrm>
            <a:off x="481263" y="1227221"/>
            <a:ext cx="9408695" cy="4814141"/>
          </a:xfrm>
        </p:spPr>
        <p:txBody>
          <a:bodyPr>
            <a:noAutofit/>
          </a:bodyPr>
          <a:lstStyle/>
          <a:p>
            <a:r>
              <a:rPr lang="nl-NL" sz="2500" dirty="0" smtClean="0"/>
              <a:t>Onderscheid tussen verschuiving van en op de lijn.</a:t>
            </a:r>
          </a:p>
          <a:p>
            <a:r>
              <a:rPr lang="nl-NL" sz="2500" dirty="0" smtClean="0"/>
              <a:t>Wanneer de prijs veranderd, vind er een verschuiving op de lijn plaats.</a:t>
            </a:r>
          </a:p>
          <a:p>
            <a:r>
              <a:rPr lang="nl-NL" sz="2500" dirty="0" smtClean="0"/>
              <a:t>Bij figuur 1.4 bij een prijs van 15 was er 5 aanbod, bij een prijs van 25 was er 15 aanbod. </a:t>
            </a:r>
          </a:p>
          <a:p>
            <a:r>
              <a:rPr lang="nl-NL" sz="2500" dirty="0" smtClean="0"/>
              <a:t>Dus een prijsverandering zorgt er niet voor dat de lijn verschuift.</a:t>
            </a:r>
          </a:p>
          <a:p>
            <a:r>
              <a:rPr lang="nl-NL" sz="2500" dirty="0" smtClean="0"/>
              <a:t>Wanneer er bij dezelfde prijs meer of minder aanbieders zijn verschuift de lijn.</a:t>
            </a:r>
          </a:p>
          <a:p>
            <a:r>
              <a:rPr lang="nl-NL" sz="2500" dirty="0" smtClean="0"/>
              <a:t>Nu bij een prijs van 15 was er 5 aanbod, bij een prijs van 25 was er 15 aanbod, wanneer er bij een prijs van 15 nu 10 aanbod is, en bij een prijs van 25 er 20 aanbod is neemt het aanbod bij elke prijs toe, en verschuift de lijn naar rechts.</a:t>
            </a:r>
            <a:endParaRPr lang="nl-NL" sz="2500" dirty="0"/>
          </a:p>
        </p:txBody>
      </p:sp>
    </p:spTree>
    <p:extLst>
      <p:ext uri="{BB962C8B-B14F-4D97-AF65-F5344CB8AC3E}">
        <p14:creationId xmlns:p14="http://schemas.microsoft.com/office/powerpoint/2010/main" val="1006160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Toe of afname aanbod.</a:t>
            </a:r>
            <a:endParaRPr lang="nl-NL" dirty="0"/>
          </a:p>
        </p:txBody>
      </p:sp>
      <p:sp>
        <p:nvSpPr>
          <p:cNvPr id="3" name="Tijdelijke aanduiding voor inhoud 2"/>
          <p:cNvSpPr>
            <a:spLocks noGrp="1"/>
          </p:cNvSpPr>
          <p:nvPr>
            <p:ph idx="1"/>
          </p:nvPr>
        </p:nvSpPr>
        <p:spPr>
          <a:xfrm>
            <a:off x="677334" y="1275347"/>
            <a:ext cx="8596668" cy="4766015"/>
          </a:xfrm>
        </p:spPr>
        <p:txBody>
          <a:bodyPr>
            <a:noAutofit/>
          </a:bodyPr>
          <a:lstStyle/>
          <a:p>
            <a:r>
              <a:rPr lang="nl-NL" sz="2500" dirty="0" smtClean="0"/>
              <a:t>Wanneer er meer aanbieders komen verschuift de lijn naar rechts.</a:t>
            </a:r>
          </a:p>
          <a:p>
            <a:r>
              <a:rPr lang="nl-NL" sz="2500" dirty="0" smtClean="0"/>
              <a:t>Wanneer er minder aanbieders komen verschuift de lijn naar links.</a:t>
            </a:r>
          </a:p>
          <a:p>
            <a:r>
              <a:rPr lang="nl-NL" sz="2500" dirty="0" smtClean="0"/>
              <a:t>Wanneer stijgt het aantal aanbieders:</a:t>
            </a:r>
          </a:p>
          <a:p>
            <a:r>
              <a:rPr lang="nl-NL" sz="2500" dirty="0" smtClean="0"/>
              <a:t>Wanneer de kosten per product dalen (denk aan subsidie, innovatie ect)</a:t>
            </a:r>
          </a:p>
          <a:p>
            <a:r>
              <a:rPr lang="nl-NL" sz="2500" dirty="0" smtClean="0"/>
              <a:t>Wanneer daalt het aantal aanbieders:</a:t>
            </a:r>
          </a:p>
          <a:p>
            <a:r>
              <a:rPr lang="nl-NL" sz="2500" dirty="0" smtClean="0"/>
              <a:t>Wanneer de kosten per product stijgen (denk aan heffingen, loonverhoging hoger dan stijgt APT)</a:t>
            </a:r>
            <a:endParaRPr lang="nl-NL" sz="2500" dirty="0"/>
          </a:p>
        </p:txBody>
      </p:sp>
    </p:spTree>
    <p:extLst>
      <p:ext uri="{BB962C8B-B14F-4D97-AF65-F5344CB8AC3E}">
        <p14:creationId xmlns:p14="http://schemas.microsoft.com/office/powerpoint/2010/main" val="1021180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Door de invoerheffing veranderd de aanbodfunctie</a:t>
            </a:r>
            <a:endParaRPr lang="nl-NL" dirty="0"/>
          </a:p>
        </p:txBody>
      </p:sp>
      <p:sp>
        <p:nvSpPr>
          <p:cNvPr id="3" name="Tijdelijke aanduiding voor inhoud 2"/>
          <p:cNvSpPr>
            <a:spLocks noGrp="1"/>
          </p:cNvSpPr>
          <p:nvPr>
            <p:ph idx="1"/>
          </p:nvPr>
        </p:nvSpPr>
        <p:spPr>
          <a:xfrm>
            <a:off x="276726" y="1708485"/>
            <a:ext cx="8997276" cy="5005136"/>
          </a:xfrm>
        </p:spPr>
        <p:txBody>
          <a:bodyPr>
            <a:normAutofit fontScale="92500" lnSpcReduction="10000"/>
          </a:bodyPr>
          <a:lstStyle/>
          <a:p>
            <a:r>
              <a:rPr lang="nl-NL" sz="2500" dirty="0" smtClean="0"/>
              <a:t>De vraag is alleen met hoeveel.</a:t>
            </a:r>
          </a:p>
          <a:p>
            <a:r>
              <a:rPr lang="nl-NL" sz="2500" dirty="0" smtClean="0"/>
              <a:t>We kunnen dit op 2 manieren algebraïsch afleiden.</a:t>
            </a:r>
          </a:p>
          <a:p>
            <a:r>
              <a:rPr lang="nl-NL" sz="2500" dirty="0" smtClean="0"/>
              <a:t>Manier 1:</a:t>
            </a:r>
          </a:p>
          <a:p>
            <a:r>
              <a:rPr lang="nl-NL" sz="2500" dirty="0" smtClean="0"/>
              <a:t>De aanbodfunctie was </a:t>
            </a:r>
            <a:r>
              <a:rPr lang="nl-NL" sz="2500" dirty="0" err="1" smtClean="0"/>
              <a:t>Qa</a:t>
            </a:r>
            <a:r>
              <a:rPr lang="nl-NL" sz="2500" dirty="0" smtClean="0"/>
              <a:t> = P -10, nu komt er bovenop de prijs een invoerheffing, cq als de prijs 15 euro was, kregen de aanbieders daar maar 10 euro van terug. De aanbodsfunctie wordt dus </a:t>
            </a:r>
            <a:r>
              <a:rPr lang="nl-NL" sz="2500" dirty="0" err="1" smtClean="0"/>
              <a:t>Qa</a:t>
            </a:r>
            <a:r>
              <a:rPr lang="nl-NL" sz="2500" dirty="0" smtClean="0"/>
              <a:t> = (P – invoerheffing) – 10 </a:t>
            </a:r>
          </a:p>
          <a:p>
            <a:r>
              <a:rPr lang="nl-NL" sz="2500" dirty="0" err="1" smtClean="0"/>
              <a:t>Qa</a:t>
            </a:r>
            <a:r>
              <a:rPr lang="nl-NL" sz="2500" dirty="0" smtClean="0"/>
              <a:t> = P – 15.</a:t>
            </a:r>
          </a:p>
          <a:p>
            <a:endParaRPr lang="nl-NL" sz="2500" dirty="0"/>
          </a:p>
          <a:p>
            <a:r>
              <a:rPr lang="nl-NL" sz="2500" dirty="0" smtClean="0"/>
              <a:t>Let op! Was de formule </a:t>
            </a:r>
            <a:r>
              <a:rPr lang="nl-NL" sz="2500" dirty="0" err="1" smtClean="0"/>
              <a:t>Qa</a:t>
            </a:r>
            <a:r>
              <a:rPr lang="nl-NL" sz="2500" dirty="0" smtClean="0"/>
              <a:t> = 2P – 10 geweest.</a:t>
            </a:r>
          </a:p>
          <a:p>
            <a:r>
              <a:rPr lang="nl-NL" sz="2500" dirty="0" smtClean="0"/>
              <a:t>Dan was na invoerheffing = 2(P -5) – 10 geweest.</a:t>
            </a:r>
          </a:p>
          <a:p>
            <a:r>
              <a:rPr lang="nl-NL" sz="2500" dirty="0" smtClean="0"/>
              <a:t>En dus 2P – 20 geworden.</a:t>
            </a:r>
          </a:p>
          <a:p>
            <a:endParaRPr lang="nl-NL" sz="2500" dirty="0" smtClean="0"/>
          </a:p>
        </p:txBody>
      </p:sp>
    </p:spTree>
    <p:extLst>
      <p:ext uri="{BB962C8B-B14F-4D97-AF65-F5344CB8AC3E}">
        <p14:creationId xmlns:p14="http://schemas.microsoft.com/office/powerpoint/2010/main" val="2650509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a:xfrm>
            <a:off x="505326" y="505327"/>
            <a:ext cx="8768676" cy="5536036"/>
          </a:xfrm>
        </p:spPr>
        <p:txBody>
          <a:bodyPr>
            <a:noAutofit/>
          </a:bodyPr>
          <a:lstStyle/>
          <a:p>
            <a:r>
              <a:rPr lang="nl-NL" sz="2500" dirty="0" smtClean="0"/>
              <a:t>Manier 2: we gaan eerst de formule herschrijven naar de P = </a:t>
            </a:r>
            <a:r>
              <a:rPr lang="nl-NL" sz="2500" dirty="0" err="1" smtClean="0"/>
              <a:t>Qa</a:t>
            </a:r>
            <a:endParaRPr lang="nl-NL" sz="2500" dirty="0"/>
          </a:p>
          <a:p>
            <a:r>
              <a:rPr lang="nl-NL" sz="2500" dirty="0" smtClean="0"/>
              <a:t>Dus </a:t>
            </a:r>
            <a:r>
              <a:rPr lang="nl-NL" sz="2500" dirty="0" err="1" smtClean="0"/>
              <a:t>Qa</a:t>
            </a:r>
            <a:r>
              <a:rPr lang="nl-NL" sz="2500" dirty="0" smtClean="0"/>
              <a:t>=P – 10 		= 		-P = -</a:t>
            </a:r>
            <a:r>
              <a:rPr lang="nl-NL" sz="2500" dirty="0" err="1" smtClean="0"/>
              <a:t>Qa</a:t>
            </a:r>
            <a:r>
              <a:rPr lang="nl-NL" sz="2500" dirty="0" smtClean="0"/>
              <a:t>  - 10		P = </a:t>
            </a:r>
            <a:r>
              <a:rPr lang="nl-NL" sz="2500" dirty="0" err="1" smtClean="0"/>
              <a:t>Qa</a:t>
            </a:r>
            <a:r>
              <a:rPr lang="nl-NL" sz="2500" dirty="0" smtClean="0"/>
              <a:t> + 10</a:t>
            </a:r>
          </a:p>
          <a:p>
            <a:r>
              <a:rPr lang="nl-NL" sz="2500" dirty="0" smtClean="0"/>
              <a:t>Nu voegen de we kostenverhoging toe.</a:t>
            </a:r>
          </a:p>
          <a:p>
            <a:r>
              <a:rPr lang="nl-NL" sz="2500" dirty="0" smtClean="0"/>
              <a:t>P = </a:t>
            </a:r>
            <a:r>
              <a:rPr lang="nl-NL" sz="2500" dirty="0" err="1" smtClean="0"/>
              <a:t>Qa</a:t>
            </a:r>
            <a:r>
              <a:rPr lang="nl-NL" sz="2500" dirty="0" smtClean="0"/>
              <a:t> + 15 (tenslotte kostenverhoging verhogen de prijs)</a:t>
            </a:r>
          </a:p>
          <a:p>
            <a:r>
              <a:rPr lang="nl-NL" sz="2500" dirty="0" smtClean="0"/>
              <a:t>Vervolgens herschrijven we de functie terug naar </a:t>
            </a:r>
            <a:r>
              <a:rPr lang="nl-NL" sz="2500" dirty="0" err="1" smtClean="0"/>
              <a:t>Qa</a:t>
            </a:r>
            <a:endParaRPr lang="nl-NL" sz="2500" dirty="0" smtClean="0"/>
          </a:p>
          <a:p>
            <a:r>
              <a:rPr lang="nl-NL" sz="2500" dirty="0" err="1" smtClean="0"/>
              <a:t>Qa</a:t>
            </a:r>
            <a:r>
              <a:rPr lang="nl-NL" sz="2500" dirty="0" smtClean="0"/>
              <a:t> = P - 15</a:t>
            </a:r>
          </a:p>
          <a:p>
            <a:endParaRPr lang="nl-NL" sz="2500" dirty="0"/>
          </a:p>
          <a:p>
            <a:r>
              <a:rPr lang="nl-NL" sz="2500" dirty="0" smtClean="0"/>
              <a:t>Beide manieren kunnen ook gebruikt worden voor een subsidie, dan werkt het alleen precies andersom.</a:t>
            </a:r>
            <a:endParaRPr lang="nl-NL" sz="2500" dirty="0"/>
          </a:p>
        </p:txBody>
      </p:sp>
    </p:spTree>
    <p:extLst>
      <p:ext uri="{BB962C8B-B14F-4D97-AF65-F5344CB8AC3E}">
        <p14:creationId xmlns:p14="http://schemas.microsoft.com/office/powerpoint/2010/main" val="3387122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Door de korting </a:t>
            </a:r>
            <a:r>
              <a:rPr lang="nl-NL" dirty="0" smtClean="0"/>
              <a:t>(subsidie) veranderd </a:t>
            </a:r>
            <a:r>
              <a:rPr lang="nl-NL" dirty="0" smtClean="0"/>
              <a:t>de aanbodfunctie</a:t>
            </a:r>
            <a:endParaRPr lang="nl-NL" dirty="0"/>
          </a:p>
        </p:txBody>
      </p:sp>
      <p:sp>
        <p:nvSpPr>
          <p:cNvPr id="3" name="Tijdelijke aanduiding voor inhoud 2"/>
          <p:cNvSpPr>
            <a:spLocks noGrp="1"/>
          </p:cNvSpPr>
          <p:nvPr>
            <p:ph idx="1"/>
          </p:nvPr>
        </p:nvSpPr>
        <p:spPr>
          <a:xfrm>
            <a:off x="276726" y="1708485"/>
            <a:ext cx="8997276" cy="5005136"/>
          </a:xfrm>
        </p:spPr>
        <p:txBody>
          <a:bodyPr>
            <a:normAutofit/>
          </a:bodyPr>
          <a:lstStyle/>
          <a:p>
            <a:r>
              <a:rPr lang="nl-NL" sz="2500" dirty="0" smtClean="0"/>
              <a:t>We kunnen dit op 2 manieren algebraïsch afleiden.</a:t>
            </a:r>
          </a:p>
          <a:p>
            <a:r>
              <a:rPr lang="nl-NL" sz="2500" dirty="0" smtClean="0"/>
              <a:t>Manier 1:</a:t>
            </a:r>
          </a:p>
          <a:p>
            <a:r>
              <a:rPr lang="nl-NL" sz="2500" dirty="0" smtClean="0"/>
              <a:t>De aanbodfunctie was </a:t>
            </a:r>
            <a:r>
              <a:rPr lang="nl-NL" sz="2500" dirty="0" err="1" smtClean="0"/>
              <a:t>Qa</a:t>
            </a:r>
            <a:r>
              <a:rPr lang="nl-NL" sz="2500" dirty="0" smtClean="0"/>
              <a:t> = P -10, we verwerken een kostenkorting. De aanbodsfunctie wordt dus </a:t>
            </a:r>
            <a:r>
              <a:rPr lang="nl-NL" sz="2500" dirty="0" err="1" smtClean="0"/>
              <a:t>Qa</a:t>
            </a:r>
            <a:r>
              <a:rPr lang="nl-NL" sz="2500" dirty="0" smtClean="0"/>
              <a:t> = (P + kostenkorting) – 10 </a:t>
            </a:r>
          </a:p>
          <a:p>
            <a:r>
              <a:rPr lang="nl-NL" sz="2500" dirty="0" err="1" smtClean="0"/>
              <a:t>Qa</a:t>
            </a:r>
            <a:r>
              <a:rPr lang="nl-NL" sz="2500" dirty="0" smtClean="0"/>
              <a:t> = P – </a:t>
            </a:r>
            <a:r>
              <a:rPr lang="nl-NL" sz="2500" dirty="0"/>
              <a:t>8</a:t>
            </a:r>
            <a:r>
              <a:rPr lang="nl-NL" sz="2500" dirty="0" smtClean="0"/>
              <a:t>. (bij korting van 2)</a:t>
            </a:r>
          </a:p>
          <a:p>
            <a:endParaRPr lang="nl-NL" sz="2500" dirty="0"/>
          </a:p>
          <a:p>
            <a:r>
              <a:rPr lang="nl-NL" sz="2500" dirty="0" smtClean="0"/>
              <a:t>Let op! Was de formule </a:t>
            </a:r>
            <a:r>
              <a:rPr lang="nl-NL" sz="2500" dirty="0" err="1" smtClean="0"/>
              <a:t>Qa</a:t>
            </a:r>
            <a:r>
              <a:rPr lang="nl-NL" sz="2500" dirty="0" smtClean="0"/>
              <a:t> = 2P – 10 geweest.</a:t>
            </a:r>
          </a:p>
          <a:p>
            <a:r>
              <a:rPr lang="nl-NL" sz="2500" dirty="0" smtClean="0"/>
              <a:t>Dan was na korting = 2(P + 2) – 10 geweest.</a:t>
            </a:r>
          </a:p>
          <a:p>
            <a:r>
              <a:rPr lang="nl-NL" sz="2500" dirty="0" smtClean="0"/>
              <a:t>En dus 2P – </a:t>
            </a:r>
            <a:r>
              <a:rPr lang="nl-NL" sz="2500" dirty="0"/>
              <a:t>6</a:t>
            </a:r>
            <a:r>
              <a:rPr lang="nl-NL" sz="2500" dirty="0" smtClean="0"/>
              <a:t> geworden.</a:t>
            </a:r>
          </a:p>
          <a:p>
            <a:endParaRPr lang="nl-NL" sz="2500" dirty="0" smtClean="0"/>
          </a:p>
        </p:txBody>
      </p:sp>
    </p:spTree>
    <p:extLst>
      <p:ext uri="{BB962C8B-B14F-4D97-AF65-F5344CB8AC3E}">
        <p14:creationId xmlns:p14="http://schemas.microsoft.com/office/powerpoint/2010/main" val="2426864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a:xfrm>
            <a:off x="830178" y="609600"/>
            <a:ext cx="8758989" cy="5598695"/>
          </a:xfrm>
        </p:spPr>
        <p:txBody>
          <a:bodyPr>
            <a:noAutofit/>
          </a:bodyPr>
          <a:lstStyle/>
          <a:p>
            <a:r>
              <a:rPr lang="nl-NL" sz="2500" dirty="0" smtClean="0"/>
              <a:t>Manier 2: we gaan eerst de formule herschrijven naar de P = </a:t>
            </a:r>
            <a:r>
              <a:rPr lang="nl-NL" sz="2500" dirty="0" err="1" smtClean="0"/>
              <a:t>Qa</a:t>
            </a:r>
            <a:endParaRPr lang="nl-NL" sz="2500" dirty="0"/>
          </a:p>
          <a:p>
            <a:r>
              <a:rPr lang="nl-NL" sz="2500" dirty="0" smtClean="0"/>
              <a:t>Dus </a:t>
            </a:r>
            <a:r>
              <a:rPr lang="nl-NL" sz="2500" dirty="0" err="1" smtClean="0"/>
              <a:t>Qa</a:t>
            </a:r>
            <a:r>
              <a:rPr lang="nl-NL" sz="2500" dirty="0" smtClean="0"/>
              <a:t>=P – 10 		= 		-P = -</a:t>
            </a:r>
            <a:r>
              <a:rPr lang="nl-NL" sz="2500" dirty="0" err="1" smtClean="0"/>
              <a:t>Qa</a:t>
            </a:r>
            <a:r>
              <a:rPr lang="nl-NL" sz="2500" dirty="0" smtClean="0"/>
              <a:t>  - 10		P = </a:t>
            </a:r>
            <a:r>
              <a:rPr lang="nl-NL" sz="2500" dirty="0" err="1" smtClean="0"/>
              <a:t>Qa</a:t>
            </a:r>
            <a:r>
              <a:rPr lang="nl-NL" sz="2500" dirty="0" smtClean="0"/>
              <a:t> + 10</a:t>
            </a:r>
          </a:p>
          <a:p>
            <a:r>
              <a:rPr lang="nl-NL" sz="2500" dirty="0" smtClean="0"/>
              <a:t>Nu verlagen we de prijs met de korting.</a:t>
            </a:r>
          </a:p>
          <a:p>
            <a:r>
              <a:rPr lang="nl-NL" sz="2500" dirty="0" smtClean="0"/>
              <a:t>P = </a:t>
            </a:r>
            <a:r>
              <a:rPr lang="nl-NL" sz="2500" dirty="0" err="1" smtClean="0"/>
              <a:t>Qa</a:t>
            </a:r>
            <a:r>
              <a:rPr lang="nl-NL" sz="2500" dirty="0" smtClean="0"/>
              <a:t> + </a:t>
            </a:r>
            <a:r>
              <a:rPr lang="nl-NL" sz="2500" dirty="0"/>
              <a:t>8</a:t>
            </a:r>
            <a:r>
              <a:rPr lang="nl-NL" sz="2500" dirty="0" smtClean="0"/>
              <a:t> (tenslotte </a:t>
            </a:r>
            <a:r>
              <a:rPr lang="nl-NL" sz="2500" dirty="0" smtClean="0"/>
              <a:t>kostenverlaging verlagen </a:t>
            </a:r>
            <a:r>
              <a:rPr lang="nl-NL" sz="2500" dirty="0" smtClean="0"/>
              <a:t>de prijs)</a:t>
            </a:r>
          </a:p>
          <a:p>
            <a:r>
              <a:rPr lang="nl-NL" sz="2500" dirty="0" smtClean="0"/>
              <a:t>Vervolgens herschrijven we de functie terug naar </a:t>
            </a:r>
            <a:r>
              <a:rPr lang="nl-NL" sz="2500" dirty="0" err="1" smtClean="0"/>
              <a:t>Qa</a:t>
            </a:r>
            <a:endParaRPr lang="nl-NL" sz="2500" dirty="0" smtClean="0"/>
          </a:p>
          <a:p>
            <a:r>
              <a:rPr lang="nl-NL" sz="2500" dirty="0" err="1" smtClean="0"/>
              <a:t>Qa</a:t>
            </a:r>
            <a:r>
              <a:rPr lang="nl-NL" sz="2500" dirty="0" smtClean="0"/>
              <a:t> = P - </a:t>
            </a:r>
            <a:r>
              <a:rPr lang="nl-NL" sz="2500" dirty="0"/>
              <a:t>8</a:t>
            </a:r>
            <a:endParaRPr lang="nl-NL" sz="2500" dirty="0" smtClean="0"/>
          </a:p>
          <a:p>
            <a:endParaRPr lang="nl-NL" sz="2500" dirty="0"/>
          </a:p>
        </p:txBody>
      </p:sp>
    </p:spTree>
    <p:extLst>
      <p:ext uri="{BB962C8B-B14F-4D97-AF65-F5344CB8AC3E}">
        <p14:creationId xmlns:p14="http://schemas.microsoft.com/office/powerpoint/2010/main" val="2379377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arbeidsmarkt </a:t>
            </a:r>
            <a:endParaRPr lang="nl-NL" dirty="0"/>
          </a:p>
        </p:txBody>
      </p:sp>
      <p:sp>
        <p:nvSpPr>
          <p:cNvPr id="3" name="Tijdelijke aanduiding voor inhoud 2"/>
          <p:cNvSpPr>
            <a:spLocks noGrp="1"/>
          </p:cNvSpPr>
          <p:nvPr>
            <p:ph idx="1"/>
          </p:nvPr>
        </p:nvSpPr>
        <p:spPr/>
        <p:txBody>
          <a:bodyPr>
            <a:noAutofit/>
          </a:bodyPr>
          <a:lstStyle/>
          <a:p>
            <a:r>
              <a:rPr lang="nl-NL" sz="2500" dirty="0" smtClean="0"/>
              <a:t>De arbeidsmarkt wordt vaak benaderd als een markt van volkomen concurrentie.</a:t>
            </a:r>
          </a:p>
          <a:p>
            <a:r>
              <a:rPr lang="nl-NL" sz="2500" dirty="0" smtClean="0"/>
              <a:t>Eigenschappen: </a:t>
            </a:r>
          </a:p>
          <a:p>
            <a:r>
              <a:rPr lang="nl-NL" sz="2500" dirty="0" smtClean="0"/>
              <a:t>Veel aanbieders/vragers</a:t>
            </a:r>
          </a:p>
          <a:p>
            <a:r>
              <a:rPr lang="nl-NL" sz="2500" dirty="0" smtClean="0"/>
              <a:t>Homogeen product</a:t>
            </a:r>
          </a:p>
          <a:p>
            <a:r>
              <a:rPr lang="nl-NL" sz="2500" dirty="0" smtClean="0"/>
              <a:t>Vrije toe en uittreding</a:t>
            </a:r>
          </a:p>
          <a:p>
            <a:r>
              <a:rPr lang="nl-NL" sz="2500" dirty="0" smtClean="0"/>
              <a:t>Transparante markt.</a:t>
            </a:r>
          </a:p>
          <a:p>
            <a:r>
              <a:rPr lang="nl-NL" sz="2500" dirty="0"/>
              <a:t>Geen invloed op de prijs door de individuele aanbieder.</a:t>
            </a:r>
          </a:p>
          <a:p>
            <a:endParaRPr lang="nl-NL" sz="2500" dirty="0" smtClean="0"/>
          </a:p>
        </p:txBody>
      </p:sp>
    </p:spTree>
    <p:extLst>
      <p:ext uri="{BB962C8B-B14F-4D97-AF65-F5344CB8AC3E}">
        <p14:creationId xmlns:p14="http://schemas.microsoft.com/office/powerpoint/2010/main" val="884899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arbeidsmarkt </a:t>
            </a:r>
            <a:endParaRPr lang="nl-NL" dirty="0"/>
          </a:p>
        </p:txBody>
      </p:sp>
      <p:sp>
        <p:nvSpPr>
          <p:cNvPr id="3" name="Tijdelijke aanduiding voor inhoud 2"/>
          <p:cNvSpPr>
            <a:spLocks noGrp="1"/>
          </p:cNvSpPr>
          <p:nvPr>
            <p:ph idx="1"/>
          </p:nvPr>
        </p:nvSpPr>
        <p:spPr/>
        <p:txBody>
          <a:bodyPr>
            <a:noAutofit/>
          </a:bodyPr>
          <a:lstStyle/>
          <a:p>
            <a:r>
              <a:rPr lang="nl-NL" sz="2500" dirty="0" smtClean="0"/>
              <a:t>De arbeidsmarkt wordt vaak benaderd als een markt van volkomen concurrentie.</a:t>
            </a:r>
          </a:p>
          <a:p>
            <a:r>
              <a:rPr lang="nl-NL" sz="2500" dirty="0" smtClean="0"/>
              <a:t>Eigenschappen: </a:t>
            </a:r>
          </a:p>
          <a:p>
            <a:r>
              <a:rPr lang="nl-NL" sz="2500" dirty="0" smtClean="0"/>
              <a:t>Veel aanbieders/vragers (correct)</a:t>
            </a:r>
          </a:p>
          <a:p>
            <a:r>
              <a:rPr lang="nl-NL" sz="2500" dirty="0" smtClean="0"/>
              <a:t>Homogeen product (arbeid is heterogeen)</a:t>
            </a:r>
          </a:p>
          <a:p>
            <a:r>
              <a:rPr lang="nl-NL" sz="2500" dirty="0" smtClean="0"/>
              <a:t>Vrije toe en uittreding (scholing vaak nodig)</a:t>
            </a:r>
          </a:p>
          <a:p>
            <a:r>
              <a:rPr lang="nl-NL" sz="2500" dirty="0" smtClean="0"/>
              <a:t>Transparante markt. (niet transparant)</a:t>
            </a:r>
          </a:p>
          <a:p>
            <a:r>
              <a:rPr lang="nl-NL" sz="2500" dirty="0"/>
              <a:t>Geen invloed op de prijs door de individuele aanbieder</a:t>
            </a:r>
            <a:r>
              <a:rPr lang="nl-NL" sz="2500" dirty="0" smtClean="0"/>
              <a:t>. (invloed tijdens contract onderhandelingen).</a:t>
            </a:r>
            <a:endParaRPr lang="nl-NL" sz="2500" dirty="0"/>
          </a:p>
          <a:p>
            <a:endParaRPr lang="nl-NL" sz="2500" dirty="0" smtClean="0"/>
          </a:p>
        </p:txBody>
      </p:sp>
    </p:spTree>
    <p:extLst>
      <p:ext uri="{BB962C8B-B14F-4D97-AF65-F5344CB8AC3E}">
        <p14:creationId xmlns:p14="http://schemas.microsoft.com/office/powerpoint/2010/main" val="3274629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Hoofdstuk 2:</a:t>
            </a:r>
            <a:endParaRPr lang="nl-NL" dirty="0"/>
          </a:p>
        </p:txBody>
      </p:sp>
      <p:sp>
        <p:nvSpPr>
          <p:cNvPr id="3" name="Tijdelijke aanduiding voor inhoud 2"/>
          <p:cNvSpPr>
            <a:spLocks noGrp="1"/>
          </p:cNvSpPr>
          <p:nvPr>
            <p:ph idx="1"/>
          </p:nvPr>
        </p:nvSpPr>
        <p:spPr/>
        <p:txBody>
          <a:bodyPr>
            <a:normAutofit/>
          </a:bodyPr>
          <a:lstStyle/>
          <a:p>
            <a:r>
              <a:rPr lang="nl-NL" sz="2500" dirty="0" smtClean="0"/>
              <a:t>Het monopolie: de enige aanbieder.</a:t>
            </a:r>
          </a:p>
          <a:p>
            <a:endParaRPr lang="nl-NL" sz="2500" dirty="0"/>
          </a:p>
          <a:p>
            <a:r>
              <a:rPr lang="nl-NL" sz="2500" dirty="0" smtClean="0"/>
              <a:t>Aantal aanbieders: 1</a:t>
            </a:r>
          </a:p>
          <a:p>
            <a:r>
              <a:rPr lang="nl-NL" sz="2500" dirty="0" smtClean="0"/>
              <a:t>Type product: uniek (niet homogeen of heterogeen).</a:t>
            </a:r>
          </a:p>
          <a:p>
            <a:r>
              <a:rPr lang="nl-NL" sz="2500" dirty="0" smtClean="0"/>
              <a:t>Een transparante markt.</a:t>
            </a:r>
          </a:p>
          <a:p>
            <a:r>
              <a:rPr lang="nl-NL" sz="2500" dirty="0" smtClean="0"/>
              <a:t>Geen vrije toe en uittreding.</a:t>
            </a:r>
          </a:p>
          <a:p>
            <a:r>
              <a:rPr lang="nl-NL" sz="2500" dirty="0" smtClean="0"/>
              <a:t>Veel invloed op de prijs.</a:t>
            </a:r>
            <a:endParaRPr lang="nl-NL" sz="2500" dirty="0"/>
          </a:p>
        </p:txBody>
      </p:sp>
    </p:spTree>
    <p:extLst>
      <p:ext uri="{BB962C8B-B14F-4D97-AF65-F5344CB8AC3E}">
        <p14:creationId xmlns:p14="http://schemas.microsoft.com/office/powerpoint/2010/main" val="3284520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Prijszetter:</a:t>
            </a:r>
            <a:endParaRPr lang="nl-NL" dirty="0"/>
          </a:p>
        </p:txBody>
      </p:sp>
      <p:sp>
        <p:nvSpPr>
          <p:cNvPr id="3" name="Tijdelijke aanduiding voor inhoud 2"/>
          <p:cNvSpPr>
            <a:spLocks noGrp="1"/>
          </p:cNvSpPr>
          <p:nvPr>
            <p:ph idx="1"/>
          </p:nvPr>
        </p:nvSpPr>
        <p:spPr/>
        <p:txBody>
          <a:bodyPr>
            <a:noAutofit/>
          </a:bodyPr>
          <a:lstStyle/>
          <a:p>
            <a:r>
              <a:rPr lang="nl-NL" sz="2500" dirty="0" smtClean="0"/>
              <a:t>De monopolist bepaald niet alleen hoeveel stuks hij verkoopt (gebeurde bij volledige mededingen wel). Maar bepaald ook de prijs die hij hierbij opstelt.</a:t>
            </a:r>
          </a:p>
          <a:p>
            <a:r>
              <a:rPr lang="nl-NL" sz="2500" dirty="0" smtClean="0"/>
              <a:t>Hij moet wel beseffen: hoe hoger hij zijn prijs maakt, hoe lager de vraag naar zijn product is.</a:t>
            </a:r>
          </a:p>
          <a:p>
            <a:r>
              <a:rPr lang="nl-NL" sz="2500" dirty="0" smtClean="0"/>
              <a:t>Dit wordt weergegeven in een </a:t>
            </a:r>
            <a:r>
              <a:rPr lang="nl-NL" sz="2500" dirty="0" err="1" smtClean="0"/>
              <a:t>prijsafzetfunctie</a:t>
            </a:r>
            <a:r>
              <a:rPr lang="nl-NL" sz="2500" dirty="0" smtClean="0"/>
              <a:t>: </a:t>
            </a:r>
            <a:r>
              <a:rPr lang="nl-NL" sz="2500" dirty="0" err="1" smtClean="0"/>
              <a:t>Qv</a:t>
            </a:r>
            <a:r>
              <a:rPr lang="nl-NL" sz="2500" dirty="0" smtClean="0"/>
              <a:t> = -0,833P + 100</a:t>
            </a:r>
          </a:p>
          <a:p>
            <a:r>
              <a:rPr lang="nl-NL" sz="2500" dirty="0" smtClean="0"/>
              <a:t>Bij een prijs van 60, zal zijn afzet -50 (0,833 * 60) + 100 = 50  zijn.</a:t>
            </a:r>
          </a:p>
          <a:p>
            <a:endParaRPr lang="nl-NL" sz="2500" dirty="0" smtClean="0"/>
          </a:p>
          <a:p>
            <a:endParaRPr lang="nl-NL" sz="2500" dirty="0" smtClean="0"/>
          </a:p>
        </p:txBody>
      </p:sp>
    </p:spTree>
    <p:extLst>
      <p:ext uri="{BB962C8B-B14F-4D97-AF65-F5344CB8AC3E}">
        <p14:creationId xmlns:p14="http://schemas.microsoft.com/office/powerpoint/2010/main" val="5732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Agenda:</a:t>
            </a:r>
            <a:endParaRPr lang="nl-NL" dirty="0"/>
          </a:p>
        </p:txBody>
      </p:sp>
      <p:sp>
        <p:nvSpPr>
          <p:cNvPr id="3" name="Tijdelijke aanduiding voor inhoud 2"/>
          <p:cNvSpPr>
            <a:spLocks noGrp="1"/>
          </p:cNvSpPr>
          <p:nvPr>
            <p:ph idx="1"/>
          </p:nvPr>
        </p:nvSpPr>
        <p:spPr/>
        <p:txBody>
          <a:bodyPr>
            <a:normAutofit/>
          </a:bodyPr>
          <a:lstStyle/>
          <a:p>
            <a:r>
              <a:rPr lang="nl-NL" sz="2500" dirty="0" smtClean="0"/>
              <a:t>Het SO (20 minuten).</a:t>
            </a:r>
          </a:p>
          <a:p>
            <a:r>
              <a:rPr lang="nl-NL" sz="2500" dirty="0" smtClean="0"/>
              <a:t>Resterende tijd: uitleg alle theorie marktgedrag H1 t/m H4. </a:t>
            </a:r>
            <a:r>
              <a:rPr lang="nl-NL" sz="2500" dirty="0" err="1" smtClean="0"/>
              <a:t>so</a:t>
            </a:r>
            <a:r>
              <a:rPr lang="nl-NL" sz="2500" dirty="0" smtClean="0"/>
              <a:t> </a:t>
            </a:r>
            <a:r>
              <a:rPr lang="nl-NL" sz="2500" dirty="0" err="1" smtClean="0"/>
              <a:t>sitback</a:t>
            </a:r>
            <a:r>
              <a:rPr lang="nl-NL" sz="2500" dirty="0" smtClean="0"/>
              <a:t>, relax, do </a:t>
            </a:r>
            <a:r>
              <a:rPr lang="nl-NL" sz="2500" dirty="0" err="1" smtClean="0"/>
              <a:t>nothing</a:t>
            </a:r>
            <a:r>
              <a:rPr lang="nl-NL" sz="2500" dirty="0" smtClean="0"/>
              <a:t>. Hier gaan we morgen mee verder, dit lukt me niet volledig in 1 les (46 slides).</a:t>
            </a:r>
          </a:p>
          <a:p>
            <a:r>
              <a:rPr lang="nl-NL" sz="2500" dirty="0" smtClean="0"/>
              <a:t>Willen jullie liever zelfstandig aan de slag? Kan ook!</a:t>
            </a:r>
          </a:p>
          <a:p>
            <a:r>
              <a:rPr lang="nl-NL" sz="2500" dirty="0" smtClean="0"/>
              <a:t>Anders verwacht ik wel stilte/geen mobiele telefoons. (dat verwacht ik </a:t>
            </a:r>
            <a:r>
              <a:rPr lang="nl-NL" sz="2500" smtClean="0"/>
              <a:t>logischerwijs altijd)</a:t>
            </a:r>
            <a:endParaRPr lang="nl-NL" sz="2500" dirty="0" smtClean="0"/>
          </a:p>
          <a:p>
            <a:endParaRPr lang="nl-NL" sz="2500" dirty="0" smtClean="0"/>
          </a:p>
        </p:txBody>
      </p:sp>
    </p:spTree>
    <p:extLst>
      <p:ext uri="{BB962C8B-B14F-4D97-AF65-F5344CB8AC3E}">
        <p14:creationId xmlns:p14="http://schemas.microsoft.com/office/powerpoint/2010/main" val="28508832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409074"/>
            <a:ext cx="8596668" cy="1521326"/>
          </a:xfrm>
        </p:spPr>
        <p:txBody>
          <a:bodyPr/>
          <a:lstStyle/>
          <a:p>
            <a:r>
              <a:rPr lang="nl-NL" dirty="0" smtClean="0"/>
              <a:t>Maximale omzet:</a:t>
            </a:r>
            <a:endParaRPr lang="nl-NL" dirty="0"/>
          </a:p>
        </p:txBody>
      </p:sp>
      <p:sp>
        <p:nvSpPr>
          <p:cNvPr id="3" name="Tijdelijke aanduiding voor inhoud 2"/>
          <p:cNvSpPr>
            <a:spLocks noGrp="1"/>
          </p:cNvSpPr>
          <p:nvPr>
            <p:ph idx="1"/>
          </p:nvPr>
        </p:nvSpPr>
        <p:spPr>
          <a:xfrm>
            <a:off x="677334" y="733927"/>
            <a:ext cx="8596668" cy="5319467"/>
          </a:xfrm>
        </p:spPr>
        <p:txBody>
          <a:bodyPr>
            <a:noAutofit/>
          </a:bodyPr>
          <a:lstStyle/>
          <a:p>
            <a:r>
              <a:rPr lang="nl-NL" sz="2500" dirty="0" smtClean="0"/>
              <a:t>Voor maximale omzet te berekenen moeten we dus weten wanneer MO = 0.</a:t>
            </a:r>
          </a:p>
          <a:p>
            <a:r>
              <a:rPr lang="nl-NL" sz="2500" dirty="0" smtClean="0"/>
              <a:t>Als we dit weten, weten we alleen de hoeveelheid, deze moeten we dan invullen in de </a:t>
            </a:r>
            <a:r>
              <a:rPr lang="nl-NL" sz="2500" dirty="0" err="1" smtClean="0"/>
              <a:t>prijsafzetfunctie</a:t>
            </a:r>
            <a:r>
              <a:rPr lang="nl-NL" sz="2500" dirty="0" smtClean="0"/>
              <a:t> op de prijs te achterhalen.</a:t>
            </a:r>
          </a:p>
          <a:p>
            <a:r>
              <a:rPr lang="nl-NL" sz="2500" dirty="0" smtClean="0"/>
              <a:t>In de vorige som was MO = 0 bij een Q van 50 (zie figuur 2.1)</a:t>
            </a:r>
          </a:p>
          <a:p>
            <a:r>
              <a:rPr lang="nl-NL" sz="2500" dirty="0" smtClean="0"/>
              <a:t>De </a:t>
            </a:r>
            <a:r>
              <a:rPr lang="nl-NL" sz="2500" dirty="0" err="1" smtClean="0"/>
              <a:t>prijsafzetfunctie</a:t>
            </a:r>
            <a:r>
              <a:rPr lang="nl-NL" sz="2500" dirty="0" smtClean="0"/>
              <a:t> was: p = -1.2q + 120</a:t>
            </a:r>
          </a:p>
          <a:p>
            <a:r>
              <a:rPr lang="nl-NL" sz="2500" dirty="0" smtClean="0"/>
              <a:t>Dus de prijs van -1.2 * 50 + 120 = 60 is de omzet maximaal.</a:t>
            </a:r>
          </a:p>
          <a:p>
            <a:r>
              <a:rPr lang="nl-NL" sz="2500" dirty="0" smtClean="0"/>
              <a:t>De totale omzet = 60 * 50 = 300.000 (Q was in 1.000 stuks).</a:t>
            </a:r>
          </a:p>
          <a:p>
            <a:r>
              <a:rPr lang="nl-NL" sz="2500" dirty="0" smtClean="0"/>
              <a:t>We gaan nu achterhalen hoe we maximale winst kunnen bereken.</a:t>
            </a:r>
            <a:endParaRPr lang="nl-NL" sz="2500" dirty="0"/>
          </a:p>
        </p:txBody>
      </p:sp>
    </p:spTree>
    <p:extLst>
      <p:ext uri="{BB962C8B-B14F-4D97-AF65-F5344CB8AC3E}">
        <p14:creationId xmlns:p14="http://schemas.microsoft.com/office/powerpoint/2010/main" val="2069634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5" name="Afbeelding 4"/>
          <p:cNvPicPr>
            <a:picLocks noChangeAspect="1"/>
          </p:cNvPicPr>
          <p:nvPr/>
        </p:nvPicPr>
        <p:blipFill>
          <a:blip r:embed="rId2"/>
          <a:stretch>
            <a:fillRect/>
          </a:stretch>
        </p:blipFill>
        <p:spPr>
          <a:xfrm>
            <a:off x="0" y="-1"/>
            <a:ext cx="6160168" cy="6868647"/>
          </a:xfrm>
          <a:prstGeom prst="rect">
            <a:avLst/>
          </a:prstGeom>
        </p:spPr>
      </p:pic>
    </p:spTree>
    <p:extLst>
      <p:ext uri="{BB962C8B-B14F-4D97-AF65-F5344CB8AC3E}">
        <p14:creationId xmlns:p14="http://schemas.microsoft.com/office/powerpoint/2010/main" val="33903727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0990"/>
          <a:stretch/>
        </p:blipFill>
        <p:spPr>
          <a:xfrm>
            <a:off x="0" y="0"/>
            <a:ext cx="12192000" cy="878305"/>
          </a:xfrm>
          <a:prstGeom prst="rect">
            <a:avLst/>
          </a:prstGeom>
        </p:spPr>
      </p:pic>
      <p:pic>
        <p:nvPicPr>
          <p:cNvPr id="5" name="Afbeelding 4"/>
          <p:cNvPicPr>
            <a:picLocks noChangeAspect="1"/>
          </p:cNvPicPr>
          <p:nvPr/>
        </p:nvPicPr>
        <p:blipFill rotWithShape="1">
          <a:blip r:embed="rId2"/>
          <a:srcRect b="54690"/>
          <a:stretch/>
        </p:blipFill>
        <p:spPr>
          <a:xfrm>
            <a:off x="0" y="0"/>
            <a:ext cx="12192000" cy="2093495"/>
          </a:xfrm>
          <a:prstGeom prst="rect">
            <a:avLst/>
          </a:prstGeom>
        </p:spPr>
      </p:pic>
      <p:pic>
        <p:nvPicPr>
          <p:cNvPr id="6" name="Afbeelding 5"/>
          <p:cNvPicPr>
            <a:picLocks noChangeAspect="1"/>
          </p:cNvPicPr>
          <p:nvPr/>
        </p:nvPicPr>
        <p:blipFill rotWithShape="1">
          <a:blip r:embed="rId2"/>
          <a:srcRect b="46096"/>
          <a:stretch/>
        </p:blipFill>
        <p:spPr>
          <a:xfrm>
            <a:off x="0" y="0"/>
            <a:ext cx="12192000" cy="2490537"/>
          </a:xfrm>
          <a:prstGeom prst="rect">
            <a:avLst/>
          </a:prstGeom>
        </p:spPr>
      </p:pic>
      <p:pic>
        <p:nvPicPr>
          <p:cNvPr id="7" name="Afbeelding 6"/>
          <p:cNvPicPr>
            <a:picLocks noChangeAspect="1"/>
          </p:cNvPicPr>
          <p:nvPr/>
        </p:nvPicPr>
        <p:blipFill rotWithShape="1">
          <a:blip r:embed="rId2"/>
          <a:srcRect b="37503"/>
          <a:stretch/>
        </p:blipFill>
        <p:spPr>
          <a:xfrm>
            <a:off x="0" y="0"/>
            <a:ext cx="12192000" cy="2887579"/>
          </a:xfrm>
          <a:prstGeom prst="rect">
            <a:avLst/>
          </a:prstGeom>
        </p:spPr>
      </p:pic>
      <p:pic>
        <p:nvPicPr>
          <p:cNvPr id="8" name="Afbeelding 7"/>
          <p:cNvPicPr>
            <a:picLocks noChangeAspect="1"/>
          </p:cNvPicPr>
          <p:nvPr/>
        </p:nvPicPr>
        <p:blipFill rotWithShape="1">
          <a:blip r:embed="rId2"/>
          <a:srcRect b="29951"/>
          <a:stretch/>
        </p:blipFill>
        <p:spPr>
          <a:xfrm>
            <a:off x="0" y="0"/>
            <a:ext cx="12192000" cy="3236495"/>
          </a:xfrm>
          <a:prstGeom prst="rect">
            <a:avLst/>
          </a:prstGeom>
        </p:spPr>
      </p:pic>
      <p:pic>
        <p:nvPicPr>
          <p:cNvPr id="9" name="Afbeelding 8"/>
          <p:cNvPicPr>
            <a:picLocks noChangeAspect="1"/>
          </p:cNvPicPr>
          <p:nvPr/>
        </p:nvPicPr>
        <p:blipFill>
          <a:blip r:embed="rId2"/>
          <a:stretch>
            <a:fillRect/>
          </a:stretch>
        </p:blipFill>
        <p:spPr>
          <a:xfrm>
            <a:off x="0" y="0"/>
            <a:ext cx="12192000" cy="4620341"/>
          </a:xfrm>
          <a:prstGeom prst="rect">
            <a:avLst/>
          </a:prstGeom>
        </p:spPr>
      </p:pic>
    </p:spTree>
    <p:extLst>
      <p:ext uri="{BB962C8B-B14F-4D97-AF65-F5344CB8AC3E}">
        <p14:creationId xmlns:p14="http://schemas.microsoft.com/office/powerpoint/2010/main" val="3621142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5" name="Afbeelding 4"/>
          <p:cNvPicPr>
            <a:picLocks noChangeAspect="1"/>
          </p:cNvPicPr>
          <p:nvPr/>
        </p:nvPicPr>
        <p:blipFill>
          <a:blip r:embed="rId2"/>
          <a:stretch>
            <a:fillRect/>
          </a:stretch>
        </p:blipFill>
        <p:spPr>
          <a:xfrm>
            <a:off x="0" y="-1"/>
            <a:ext cx="6160168" cy="6868647"/>
          </a:xfrm>
          <a:prstGeom prst="rect">
            <a:avLst/>
          </a:prstGeom>
        </p:spPr>
      </p:pic>
    </p:spTree>
    <p:extLst>
      <p:ext uri="{BB962C8B-B14F-4D97-AF65-F5344CB8AC3E}">
        <p14:creationId xmlns:p14="http://schemas.microsoft.com/office/powerpoint/2010/main" val="5275405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bereken we maximale winst?</a:t>
            </a:r>
            <a:endParaRPr lang="nl-NL" dirty="0"/>
          </a:p>
        </p:txBody>
      </p:sp>
      <p:sp>
        <p:nvSpPr>
          <p:cNvPr id="3" name="Tijdelijke aanduiding voor inhoud 2"/>
          <p:cNvSpPr>
            <a:spLocks noGrp="1"/>
          </p:cNvSpPr>
          <p:nvPr>
            <p:ph idx="1"/>
          </p:nvPr>
        </p:nvSpPr>
        <p:spPr/>
        <p:txBody>
          <a:bodyPr>
            <a:normAutofit/>
          </a:bodyPr>
          <a:lstStyle/>
          <a:p>
            <a:r>
              <a:rPr lang="nl-NL" sz="2500" dirty="0" smtClean="0"/>
              <a:t>MO = MK</a:t>
            </a:r>
          </a:p>
          <a:p>
            <a:r>
              <a:rPr lang="nl-NL" sz="2500" dirty="0" smtClean="0"/>
              <a:t>Weten we Q</a:t>
            </a:r>
          </a:p>
          <a:p>
            <a:r>
              <a:rPr lang="nl-NL" sz="2500" dirty="0" smtClean="0"/>
              <a:t>Q invullen in TO en TK functie </a:t>
            </a:r>
            <a:r>
              <a:rPr lang="nl-NL" sz="2500" dirty="0"/>
              <a:t>o</a:t>
            </a:r>
            <a:r>
              <a:rPr lang="nl-NL" sz="2500" dirty="0" smtClean="0"/>
              <a:t>f Q invullen om P te achterhalen.</a:t>
            </a:r>
          </a:p>
          <a:p>
            <a:r>
              <a:rPr lang="nl-NL" sz="2500" dirty="0" smtClean="0"/>
              <a:t>TO = TK = TW</a:t>
            </a:r>
            <a:endParaRPr lang="nl-NL" sz="2500" dirty="0"/>
          </a:p>
        </p:txBody>
      </p:sp>
    </p:spTree>
    <p:extLst>
      <p:ext uri="{BB962C8B-B14F-4D97-AF65-F5344CB8AC3E}">
        <p14:creationId xmlns:p14="http://schemas.microsoft.com/office/powerpoint/2010/main" val="938764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7" name="Tijdelijke aanduiding voor inhoud 6"/>
          <p:cNvPicPr>
            <a:picLocks noGrp="1" noChangeAspect="1"/>
          </p:cNvPicPr>
          <p:nvPr>
            <p:ph idx="1"/>
          </p:nvPr>
        </p:nvPicPr>
        <p:blipFill rotWithShape="1">
          <a:blip r:embed="rId2"/>
          <a:srcRect b="45652"/>
          <a:stretch/>
        </p:blipFill>
        <p:spPr>
          <a:xfrm>
            <a:off x="-1" y="2027075"/>
            <a:ext cx="12091737" cy="704094"/>
          </a:xfrm>
          <a:prstGeom prst="rect">
            <a:avLst/>
          </a:prstGeom>
        </p:spPr>
      </p:pic>
      <p:pic>
        <p:nvPicPr>
          <p:cNvPr id="4" name="Afbeelding 3"/>
          <p:cNvPicPr>
            <a:picLocks noChangeAspect="1"/>
          </p:cNvPicPr>
          <p:nvPr/>
        </p:nvPicPr>
        <p:blipFill>
          <a:blip r:embed="rId3"/>
          <a:stretch>
            <a:fillRect/>
          </a:stretch>
        </p:blipFill>
        <p:spPr>
          <a:xfrm>
            <a:off x="0" y="19381"/>
            <a:ext cx="12192000" cy="1178943"/>
          </a:xfrm>
          <a:prstGeom prst="rect">
            <a:avLst/>
          </a:prstGeom>
        </p:spPr>
      </p:pic>
      <p:pic>
        <p:nvPicPr>
          <p:cNvPr id="6" name="Afbeelding 5"/>
          <p:cNvPicPr>
            <a:picLocks noChangeAspect="1"/>
          </p:cNvPicPr>
          <p:nvPr/>
        </p:nvPicPr>
        <p:blipFill>
          <a:blip r:embed="rId4"/>
          <a:stretch>
            <a:fillRect/>
          </a:stretch>
        </p:blipFill>
        <p:spPr>
          <a:xfrm>
            <a:off x="0" y="941149"/>
            <a:ext cx="4415589" cy="968689"/>
          </a:xfrm>
          <a:prstGeom prst="rect">
            <a:avLst/>
          </a:prstGeom>
        </p:spPr>
      </p:pic>
      <p:pic>
        <p:nvPicPr>
          <p:cNvPr id="8" name="Tijdelijke aanduiding voor inhoud 6"/>
          <p:cNvPicPr>
            <a:picLocks noChangeAspect="1"/>
          </p:cNvPicPr>
          <p:nvPr/>
        </p:nvPicPr>
        <p:blipFill>
          <a:blip r:embed="rId2"/>
          <a:stretch>
            <a:fillRect/>
          </a:stretch>
        </p:blipFill>
        <p:spPr>
          <a:xfrm>
            <a:off x="-1" y="2027074"/>
            <a:ext cx="12091737" cy="1295543"/>
          </a:xfrm>
          <a:prstGeom prst="rect">
            <a:avLst/>
          </a:prstGeom>
        </p:spPr>
      </p:pic>
      <p:pic>
        <p:nvPicPr>
          <p:cNvPr id="9" name="Afbeelding 8"/>
          <p:cNvPicPr>
            <a:picLocks noChangeAspect="1"/>
          </p:cNvPicPr>
          <p:nvPr/>
        </p:nvPicPr>
        <p:blipFill>
          <a:blip r:embed="rId5"/>
          <a:stretch>
            <a:fillRect/>
          </a:stretch>
        </p:blipFill>
        <p:spPr>
          <a:xfrm>
            <a:off x="0" y="3322617"/>
            <a:ext cx="12091736" cy="949061"/>
          </a:xfrm>
          <a:prstGeom prst="rect">
            <a:avLst/>
          </a:prstGeom>
        </p:spPr>
      </p:pic>
    </p:spTree>
    <p:extLst>
      <p:ext uri="{BB962C8B-B14F-4D97-AF65-F5344CB8AC3E}">
        <p14:creationId xmlns:p14="http://schemas.microsoft.com/office/powerpoint/2010/main" val="313826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84221"/>
            <a:ext cx="8596668" cy="1846179"/>
          </a:xfrm>
        </p:spPr>
        <p:txBody>
          <a:bodyPr/>
          <a:lstStyle/>
          <a:p>
            <a:r>
              <a:rPr lang="nl-NL" dirty="0" smtClean="0"/>
              <a:t>Toetreding barrières:</a:t>
            </a:r>
            <a:endParaRPr lang="nl-NL" dirty="0"/>
          </a:p>
        </p:txBody>
      </p:sp>
      <p:sp>
        <p:nvSpPr>
          <p:cNvPr id="3" name="Tijdelijke aanduiding voor inhoud 2"/>
          <p:cNvSpPr>
            <a:spLocks noGrp="1"/>
          </p:cNvSpPr>
          <p:nvPr>
            <p:ph idx="1"/>
          </p:nvPr>
        </p:nvSpPr>
        <p:spPr>
          <a:xfrm>
            <a:off x="421105" y="505327"/>
            <a:ext cx="10154653" cy="5536036"/>
          </a:xfrm>
        </p:spPr>
        <p:txBody>
          <a:bodyPr>
            <a:noAutofit/>
          </a:bodyPr>
          <a:lstStyle/>
          <a:p>
            <a:r>
              <a:rPr lang="nl-NL" sz="2500" dirty="0" smtClean="0"/>
              <a:t>Patenten/octrooien: het alleenrecht op gebruik maken van een bepaalde innovatie/uitvinding.</a:t>
            </a:r>
          </a:p>
          <a:p>
            <a:r>
              <a:rPr lang="nl-NL" sz="2500" dirty="0" smtClean="0"/>
              <a:t>Voordeel consument: het bevorderd in eerste instantie innovatie, tenslotte je hebt als enige profijt van je innovatie/uitvinding.</a:t>
            </a:r>
          </a:p>
          <a:p>
            <a:r>
              <a:rPr lang="nl-NL" sz="2500" dirty="0" smtClean="0"/>
              <a:t>Op langere termijn nadeel: doordat maar 1 partij gebruik mag maken van de innovatie, kan die partij de incentive verliezen om verder te ontwikkelen (gebrek aan concurrentie op korte/</a:t>
            </a:r>
            <a:r>
              <a:rPr lang="nl-NL" sz="2500" dirty="0" err="1" smtClean="0"/>
              <a:t>mid</a:t>
            </a:r>
            <a:r>
              <a:rPr lang="nl-NL" sz="2500" dirty="0" smtClean="0"/>
              <a:t> lange termijn)</a:t>
            </a:r>
          </a:p>
          <a:p>
            <a:r>
              <a:rPr lang="nl-NL" sz="2500" dirty="0" smtClean="0"/>
              <a:t>Verzonken kosten: gemaakte kosten kunnen bij faillissement niet/nauwelijks terugverdiend worden (een specifieke investering die niet voor algemene doeleinde verkocht kan worden).</a:t>
            </a:r>
          </a:p>
          <a:p>
            <a:r>
              <a:rPr lang="nl-NL" sz="2500" dirty="0" smtClean="0"/>
              <a:t>Schaalvoordelen: de kosten per product dalen naarmate er meer geproduceerd wordt, drijft dus de kleinere ondernemingen eruit aangezien deze niet voldoende produceren voor deze kostenvoordelen.</a:t>
            </a:r>
          </a:p>
          <a:p>
            <a:endParaRPr lang="nl-NL" sz="2500" dirty="0" smtClean="0"/>
          </a:p>
          <a:p>
            <a:endParaRPr lang="nl-NL" sz="2500" dirty="0"/>
          </a:p>
        </p:txBody>
      </p:sp>
    </p:spTree>
    <p:extLst>
      <p:ext uri="{BB962C8B-B14F-4D97-AF65-F5344CB8AC3E}">
        <p14:creationId xmlns:p14="http://schemas.microsoft.com/office/powerpoint/2010/main" val="1650145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Toetreding:</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Na verloop van tijd kan het mogelijk zijn dat concurrenten de markt van de monopolist toetreden:</a:t>
            </a:r>
          </a:p>
          <a:p>
            <a:r>
              <a:rPr lang="nl-NL" sz="2500" dirty="0" smtClean="0"/>
              <a:t>Schaalvoordelen nemen af (bijvoorbeeld door ontwikkeling nieuwe technologie)</a:t>
            </a:r>
          </a:p>
          <a:p>
            <a:r>
              <a:rPr lang="nl-NL" sz="2500" dirty="0" smtClean="0"/>
              <a:t>Octrooien verlopen</a:t>
            </a:r>
          </a:p>
          <a:p>
            <a:r>
              <a:rPr lang="nl-NL" sz="2500" dirty="0" smtClean="0"/>
              <a:t>Verzonken kosten nemen af (bijvoorbeeld de technologie nodig voor productie wordt goedkoper).</a:t>
            </a:r>
          </a:p>
          <a:p>
            <a:r>
              <a:rPr lang="nl-NL" sz="2500" dirty="0" smtClean="0"/>
              <a:t>Het wordt voor andere ondernemingen mogelijk om toe te treden.</a:t>
            </a:r>
            <a:endParaRPr lang="nl-NL" sz="2500" dirty="0"/>
          </a:p>
        </p:txBody>
      </p:sp>
    </p:spTree>
    <p:extLst>
      <p:ext uri="{BB962C8B-B14F-4D97-AF65-F5344CB8AC3E}">
        <p14:creationId xmlns:p14="http://schemas.microsoft.com/office/powerpoint/2010/main" val="654104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wel of niet toetreden?</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De toetreding van nieuwe ondernemingen is afhankelijk van de mogelijke winsten en keuzes van al aanwezige ondernemingen.</a:t>
            </a:r>
          </a:p>
          <a:p>
            <a:r>
              <a:rPr lang="nl-NL" sz="2500" dirty="0" smtClean="0"/>
              <a:t>Dit is zichtbaar gemaakt is figuur 2.2</a:t>
            </a:r>
          </a:p>
          <a:p>
            <a:r>
              <a:rPr lang="nl-NL" sz="2500" dirty="0" err="1" smtClean="0"/>
              <a:t>Roppa</a:t>
            </a:r>
            <a:r>
              <a:rPr lang="nl-NL" sz="2500" dirty="0" smtClean="0"/>
              <a:t> heeft hier de keuze van wel of niet toetreden.</a:t>
            </a:r>
          </a:p>
          <a:p>
            <a:r>
              <a:rPr lang="nl-NL" sz="2500" dirty="0" err="1" smtClean="0"/>
              <a:t>Geox</a:t>
            </a:r>
            <a:r>
              <a:rPr lang="nl-NL" sz="2500" dirty="0" smtClean="0"/>
              <a:t> heeft de keuze voor niets doen of de prijs verlagen.</a:t>
            </a:r>
          </a:p>
          <a:p>
            <a:r>
              <a:rPr lang="nl-NL" sz="2500" dirty="0" smtClean="0"/>
              <a:t>Belangrijk! In een spelboom kiest 1 persoon eerst, waarna vervolgens de ander reageert.</a:t>
            </a:r>
          </a:p>
          <a:p>
            <a:endParaRPr lang="nl-NL" sz="2500" dirty="0"/>
          </a:p>
        </p:txBody>
      </p:sp>
    </p:spTree>
    <p:extLst>
      <p:ext uri="{BB962C8B-B14F-4D97-AF65-F5344CB8AC3E}">
        <p14:creationId xmlns:p14="http://schemas.microsoft.com/office/powerpoint/2010/main" val="3605200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61737" y="409074"/>
            <a:ext cx="8612265" cy="1521326"/>
          </a:xfrm>
        </p:spPr>
        <p:txBody>
          <a:bodyPr/>
          <a:lstStyle/>
          <a:p>
            <a:r>
              <a:rPr lang="nl-NL" dirty="0" smtClean="0"/>
              <a:t>Markt van monopolistische concurrentie.</a:t>
            </a:r>
            <a:br>
              <a:rPr lang="nl-NL" dirty="0" smtClean="0"/>
            </a:br>
            <a:endParaRPr lang="nl-NL" dirty="0"/>
          </a:p>
        </p:txBody>
      </p:sp>
      <p:sp>
        <p:nvSpPr>
          <p:cNvPr id="3" name="Tijdelijke aanduiding voor inhoud 2"/>
          <p:cNvSpPr>
            <a:spLocks noGrp="1"/>
          </p:cNvSpPr>
          <p:nvPr>
            <p:ph idx="1"/>
          </p:nvPr>
        </p:nvSpPr>
        <p:spPr>
          <a:xfrm>
            <a:off x="288758" y="974559"/>
            <a:ext cx="8985244" cy="5066804"/>
          </a:xfrm>
        </p:spPr>
        <p:txBody>
          <a:bodyPr>
            <a:noAutofit/>
          </a:bodyPr>
          <a:lstStyle/>
          <a:p>
            <a:r>
              <a:rPr lang="nl-NL" sz="2500" dirty="0" smtClean="0"/>
              <a:t>Voorbeeld wat het boek gebruikt: Jeansstore, een merk spijkerbroeken aanbieder.</a:t>
            </a:r>
          </a:p>
          <a:p>
            <a:r>
              <a:rPr lang="nl-NL" sz="2500" dirty="0" smtClean="0"/>
              <a:t>Aantal aanbieders?: </a:t>
            </a:r>
            <a:r>
              <a:rPr lang="nl-NL" sz="2500" dirty="0" smtClean="0"/>
              <a:t>veel</a:t>
            </a:r>
            <a:endParaRPr lang="nl-NL" sz="2500" dirty="0" smtClean="0"/>
          </a:p>
          <a:p>
            <a:r>
              <a:rPr lang="nl-NL" sz="2500" dirty="0" smtClean="0"/>
              <a:t>Type product?: </a:t>
            </a:r>
            <a:r>
              <a:rPr lang="nl-NL" sz="2500" dirty="0" smtClean="0"/>
              <a:t>heterogeen</a:t>
            </a:r>
            <a:r>
              <a:rPr lang="nl-NL" sz="2500" dirty="0" smtClean="0"/>
              <a:t>.</a:t>
            </a:r>
          </a:p>
          <a:p>
            <a:r>
              <a:rPr lang="nl-NL" sz="2500" dirty="0" smtClean="0"/>
              <a:t>Toetreding? Vrij </a:t>
            </a:r>
            <a:r>
              <a:rPr lang="nl-NL" sz="2500" dirty="0" smtClean="0"/>
              <a:t>toe en uittreding</a:t>
            </a:r>
          </a:p>
          <a:p>
            <a:r>
              <a:rPr lang="nl-NL" sz="2500" dirty="0" smtClean="0"/>
              <a:t>Transparantie </a:t>
            </a:r>
            <a:r>
              <a:rPr lang="nl-NL" sz="2500" dirty="0" smtClean="0"/>
              <a:t>markt? Niet </a:t>
            </a:r>
            <a:r>
              <a:rPr lang="nl-NL" sz="2500" dirty="0" smtClean="0"/>
              <a:t>doorzichtige/transparante markt.</a:t>
            </a:r>
          </a:p>
          <a:p>
            <a:r>
              <a:rPr lang="nl-NL" sz="2500" dirty="0" smtClean="0"/>
              <a:t>Invloed </a:t>
            </a:r>
            <a:r>
              <a:rPr lang="nl-NL" sz="2500" dirty="0" smtClean="0"/>
              <a:t>prijs? Beperkte </a:t>
            </a:r>
            <a:r>
              <a:rPr lang="nl-NL" sz="2500" dirty="0" smtClean="0"/>
              <a:t>invloed op de prijs.</a:t>
            </a:r>
          </a:p>
          <a:p>
            <a:endParaRPr lang="nl-NL" sz="2500" dirty="0"/>
          </a:p>
        </p:txBody>
      </p:sp>
    </p:spTree>
    <p:extLst>
      <p:ext uri="{BB962C8B-B14F-4D97-AF65-F5344CB8AC3E}">
        <p14:creationId xmlns:p14="http://schemas.microsoft.com/office/powerpoint/2010/main" val="1474510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Maak het SO</a:t>
            </a:r>
            <a:endParaRPr lang="nl-NL" dirty="0"/>
          </a:p>
        </p:txBody>
      </p:sp>
      <p:sp>
        <p:nvSpPr>
          <p:cNvPr id="3" name="Tijdelijke aanduiding voor inhoud 2"/>
          <p:cNvSpPr>
            <a:spLocks noGrp="1"/>
          </p:cNvSpPr>
          <p:nvPr>
            <p:ph idx="1"/>
          </p:nvPr>
        </p:nvSpPr>
        <p:spPr>
          <a:xfrm>
            <a:off x="276726" y="1311442"/>
            <a:ext cx="4439653" cy="5546557"/>
          </a:xfrm>
        </p:spPr>
        <p:txBody>
          <a:bodyPr>
            <a:normAutofit/>
          </a:bodyPr>
          <a:lstStyle/>
          <a:p>
            <a:r>
              <a:rPr lang="nl-NL" sz="2500" dirty="0" smtClean="0"/>
              <a:t>20</a:t>
            </a:r>
            <a:r>
              <a:rPr lang="nl-NL" sz="2500" dirty="0" smtClean="0"/>
              <a:t> </a:t>
            </a:r>
            <a:r>
              <a:rPr lang="nl-NL" sz="2500" dirty="0" smtClean="0"/>
              <a:t>minuten de tijd.</a:t>
            </a:r>
          </a:p>
          <a:p>
            <a:r>
              <a:rPr lang="nl-NL" sz="2500" dirty="0" smtClean="0"/>
              <a:t>Eerder klaar? Leg het gemaakte werk op de hoek van de tafel, wacht totdat de rest klaar is.</a:t>
            </a:r>
          </a:p>
          <a:p>
            <a:r>
              <a:rPr lang="nl-NL" sz="2500" dirty="0" smtClean="0"/>
              <a:t>Je mag niet op je mobiel als je eerder klaar bent!. Zie ik je tijdens het SO op je mobiel ga ik ervanuit dat je spiekt. (krijg je wel meteen je cijfer.</a:t>
            </a:r>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26" name="Ovaal 25"/>
          <p:cNvSpPr/>
          <p:nvPr/>
        </p:nvSpPr>
        <p:spPr>
          <a:xfrm>
            <a:off x="5767194"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27" name="Ovaal 26"/>
          <p:cNvSpPr/>
          <p:nvPr/>
        </p:nvSpPr>
        <p:spPr>
          <a:xfrm>
            <a:off x="5767194"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8" name="Ovaal 27"/>
          <p:cNvSpPr/>
          <p:nvPr/>
        </p:nvSpPr>
        <p:spPr>
          <a:xfrm>
            <a:off x="5767194" y="195922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9" name="Ovaal 28"/>
          <p:cNvSpPr/>
          <p:nvPr/>
        </p:nvSpPr>
        <p:spPr>
          <a:xfrm>
            <a:off x="5767194"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0" name="Ovaal 29"/>
          <p:cNvSpPr/>
          <p:nvPr/>
        </p:nvSpPr>
        <p:spPr>
          <a:xfrm>
            <a:off x="5767193"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1" name="Ovaal 30"/>
          <p:cNvSpPr/>
          <p:nvPr/>
        </p:nvSpPr>
        <p:spPr>
          <a:xfrm>
            <a:off x="5767192"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32" name="Ovaal 31"/>
          <p:cNvSpPr/>
          <p:nvPr/>
        </p:nvSpPr>
        <p:spPr>
          <a:xfrm>
            <a:off x="5767190"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48" name="Ovaal 47"/>
          <p:cNvSpPr/>
          <p:nvPr/>
        </p:nvSpPr>
        <p:spPr>
          <a:xfrm>
            <a:off x="5767188"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16</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49" name="Ovaal 48"/>
          <p:cNvSpPr/>
          <p:nvPr/>
        </p:nvSpPr>
        <p:spPr>
          <a:xfrm>
            <a:off x="5767188" y="195920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17</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0" name="Ovaal 49"/>
          <p:cNvSpPr/>
          <p:nvPr/>
        </p:nvSpPr>
        <p:spPr>
          <a:xfrm>
            <a:off x="5767188" y="19591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18</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1" name="Ovaal 50"/>
          <p:cNvSpPr/>
          <p:nvPr/>
        </p:nvSpPr>
        <p:spPr>
          <a:xfrm>
            <a:off x="5767182" y="19591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19</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2" name="Ovaal 51"/>
          <p:cNvSpPr/>
          <p:nvPr/>
        </p:nvSpPr>
        <p:spPr>
          <a:xfrm>
            <a:off x="5767182" y="19591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20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503762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wheel(1)">
                                      <p:cBhvr>
                                        <p:cTn id="39" dur="59000"/>
                                        <p:tgtEl>
                                          <p:spTgt spid="26"/>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wheel(1)">
                                      <p:cBhvr>
                                        <p:cTn id="43" dur="59000"/>
                                        <p:tgtEl>
                                          <p:spTgt spid="27"/>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wheel(1)">
                                      <p:cBhvr>
                                        <p:cTn id="47" dur="59000"/>
                                        <p:tgtEl>
                                          <p:spTgt spid="28"/>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29"/>
                                        </p:tgtEl>
                                        <p:attrNameLst>
                                          <p:attrName>style.visibility</p:attrName>
                                        </p:attrNameLst>
                                      </p:cBhvr>
                                      <p:to>
                                        <p:strVal val="visible"/>
                                      </p:to>
                                    </p:set>
                                    <p:animEffect transition="in" filter="wheel(1)">
                                      <p:cBhvr>
                                        <p:cTn id="51" dur="59000"/>
                                        <p:tgtEl>
                                          <p:spTgt spid="29"/>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30"/>
                                        </p:tgtEl>
                                        <p:attrNameLst>
                                          <p:attrName>style.visibility</p:attrName>
                                        </p:attrNameLst>
                                      </p:cBhvr>
                                      <p:to>
                                        <p:strVal val="visible"/>
                                      </p:to>
                                    </p:set>
                                    <p:animEffect transition="in" filter="wheel(1)">
                                      <p:cBhvr>
                                        <p:cTn id="55" dur="59000"/>
                                        <p:tgtEl>
                                          <p:spTgt spid="30"/>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31"/>
                                        </p:tgtEl>
                                        <p:attrNameLst>
                                          <p:attrName>style.visibility</p:attrName>
                                        </p:attrNameLst>
                                      </p:cBhvr>
                                      <p:to>
                                        <p:strVal val="visible"/>
                                      </p:to>
                                    </p:set>
                                    <p:animEffect transition="in" filter="wheel(1)">
                                      <p:cBhvr>
                                        <p:cTn id="59" dur="59000"/>
                                        <p:tgtEl>
                                          <p:spTgt spid="31"/>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32"/>
                                        </p:tgtEl>
                                        <p:attrNameLst>
                                          <p:attrName>style.visibility</p:attrName>
                                        </p:attrNameLst>
                                      </p:cBhvr>
                                      <p:to>
                                        <p:strVal val="visible"/>
                                      </p:to>
                                    </p:set>
                                    <p:animEffect transition="in" filter="wheel(1)">
                                      <p:cBhvr>
                                        <p:cTn id="63" dur="59000"/>
                                        <p:tgtEl>
                                          <p:spTgt spid="32"/>
                                        </p:tgtEl>
                                      </p:cBhvr>
                                    </p:animEffect>
                                  </p:childTnLst>
                                </p:cTn>
                              </p:par>
                            </p:childTnLst>
                          </p:cTn>
                        </p:par>
                        <p:par>
                          <p:cTn id="64" fill="hold">
                            <p:stCondLst>
                              <p:cond delay="885000"/>
                            </p:stCondLst>
                            <p:childTnLst>
                              <p:par>
                                <p:cTn id="65" presetID="21" presetClass="entr" presetSubtype="1" fill="hold" grpId="0" nodeType="afterEffect">
                                  <p:stCondLst>
                                    <p:cond delay="0"/>
                                  </p:stCondLst>
                                  <p:childTnLst>
                                    <p:set>
                                      <p:cBhvr>
                                        <p:cTn id="66" dur="1" fill="hold">
                                          <p:stCondLst>
                                            <p:cond delay="0"/>
                                          </p:stCondLst>
                                        </p:cTn>
                                        <p:tgtEl>
                                          <p:spTgt spid="48"/>
                                        </p:tgtEl>
                                        <p:attrNameLst>
                                          <p:attrName>style.visibility</p:attrName>
                                        </p:attrNameLst>
                                      </p:cBhvr>
                                      <p:to>
                                        <p:strVal val="visible"/>
                                      </p:to>
                                    </p:set>
                                    <p:animEffect transition="in" filter="wheel(1)">
                                      <p:cBhvr>
                                        <p:cTn id="67" dur="59000"/>
                                        <p:tgtEl>
                                          <p:spTgt spid="48"/>
                                        </p:tgtEl>
                                      </p:cBhvr>
                                    </p:animEffect>
                                  </p:childTnLst>
                                </p:cTn>
                              </p:par>
                            </p:childTnLst>
                          </p:cTn>
                        </p:par>
                        <p:par>
                          <p:cTn id="68" fill="hold">
                            <p:stCondLst>
                              <p:cond delay="944000"/>
                            </p:stCondLst>
                            <p:childTnLst>
                              <p:par>
                                <p:cTn id="69" presetID="21" presetClass="entr" presetSubtype="1" fill="hold" grpId="0" nodeType="afterEffect">
                                  <p:stCondLst>
                                    <p:cond delay="0"/>
                                  </p:stCondLst>
                                  <p:childTnLst>
                                    <p:set>
                                      <p:cBhvr>
                                        <p:cTn id="70" dur="1" fill="hold">
                                          <p:stCondLst>
                                            <p:cond delay="0"/>
                                          </p:stCondLst>
                                        </p:cTn>
                                        <p:tgtEl>
                                          <p:spTgt spid="49"/>
                                        </p:tgtEl>
                                        <p:attrNameLst>
                                          <p:attrName>style.visibility</p:attrName>
                                        </p:attrNameLst>
                                      </p:cBhvr>
                                      <p:to>
                                        <p:strVal val="visible"/>
                                      </p:to>
                                    </p:set>
                                    <p:animEffect transition="in" filter="wheel(1)">
                                      <p:cBhvr>
                                        <p:cTn id="71" dur="59000"/>
                                        <p:tgtEl>
                                          <p:spTgt spid="49"/>
                                        </p:tgtEl>
                                      </p:cBhvr>
                                    </p:animEffect>
                                  </p:childTnLst>
                                </p:cTn>
                              </p:par>
                            </p:childTnLst>
                          </p:cTn>
                        </p:par>
                        <p:par>
                          <p:cTn id="72" fill="hold">
                            <p:stCondLst>
                              <p:cond delay="1003000"/>
                            </p:stCondLst>
                            <p:childTnLst>
                              <p:par>
                                <p:cTn id="73" presetID="21" presetClass="entr" presetSubtype="1" fill="hold" grpId="0" nodeType="afterEffect">
                                  <p:stCondLst>
                                    <p:cond delay="0"/>
                                  </p:stCondLst>
                                  <p:childTnLst>
                                    <p:set>
                                      <p:cBhvr>
                                        <p:cTn id="74" dur="1" fill="hold">
                                          <p:stCondLst>
                                            <p:cond delay="0"/>
                                          </p:stCondLst>
                                        </p:cTn>
                                        <p:tgtEl>
                                          <p:spTgt spid="50"/>
                                        </p:tgtEl>
                                        <p:attrNameLst>
                                          <p:attrName>style.visibility</p:attrName>
                                        </p:attrNameLst>
                                      </p:cBhvr>
                                      <p:to>
                                        <p:strVal val="visible"/>
                                      </p:to>
                                    </p:set>
                                    <p:animEffect transition="in" filter="wheel(1)">
                                      <p:cBhvr>
                                        <p:cTn id="75" dur="59000"/>
                                        <p:tgtEl>
                                          <p:spTgt spid="50"/>
                                        </p:tgtEl>
                                      </p:cBhvr>
                                    </p:animEffect>
                                  </p:childTnLst>
                                </p:cTn>
                              </p:par>
                            </p:childTnLst>
                          </p:cTn>
                        </p:par>
                        <p:par>
                          <p:cTn id="76" fill="hold">
                            <p:stCondLst>
                              <p:cond delay="1062000"/>
                            </p:stCondLst>
                            <p:childTnLst>
                              <p:par>
                                <p:cTn id="77" presetID="21" presetClass="entr" presetSubtype="1" fill="hold" grpId="0" nodeType="afterEffect">
                                  <p:stCondLst>
                                    <p:cond delay="0"/>
                                  </p:stCondLst>
                                  <p:childTnLst>
                                    <p:set>
                                      <p:cBhvr>
                                        <p:cTn id="78" dur="1" fill="hold">
                                          <p:stCondLst>
                                            <p:cond delay="0"/>
                                          </p:stCondLst>
                                        </p:cTn>
                                        <p:tgtEl>
                                          <p:spTgt spid="51"/>
                                        </p:tgtEl>
                                        <p:attrNameLst>
                                          <p:attrName>style.visibility</p:attrName>
                                        </p:attrNameLst>
                                      </p:cBhvr>
                                      <p:to>
                                        <p:strVal val="visible"/>
                                      </p:to>
                                    </p:set>
                                    <p:animEffect transition="in" filter="wheel(1)">
                                      <p:cBhvr>
                                        <p:cTn id="79" dur="59000"/>
                                        <p:tgtEl>
                                          <p:spTgt spid="51"/>
                                        </p:tgtEl>
                                      </p:cBhvr>
                                    </p:animEffect>
                                  </p:childTnLst>
                                </p:cTn>
                              </p:par>
                            </p:childTnLst>
                          </p:cTn>
                        </p:par>
                        <p:par>
                          <p:cTn id="80" fill="hold">
                            <p:stCondLst>
                              <p:cond delay="1121000"/>
                            </p:stCondLst>
                            <p:childTnLst>
                              <p:par>
                                <p:cTn id="81" presetID="21" presetClass="entr" presetSubtype="1" fill="hold" grpId="0" nodeType="afterEffect">
                                  <p:stCondLst>
                                    <p:cond delay="0"/>
                                  </p:stCondLst>
                                  <p:childTnLst>
                                    <p:set>
                                      <p:cBhvr>
                                        <p:cTn id="82" dur="1" fill="hold">
                                          <p:stCondLst>
                                            <p:cond delay="0"/>
                                          </p:stCondLst>
                                        </p:cTn>
                                        <p:tgtEl>
                                          <p:spTgt spid="52"/>
                                        </p:tgtEl>
                                        <p:attrNameLst>
                                          <p:attrName>style.visibility</p:attrName>
                                        </p:attrNameLst>
                                      </p:cBhvr>
                                      <p:to>
                                        <p:strVal val="visible"/>
                                      </p:to>
                                    </p:set>
                                    <p:animEffect transition="in" filter="wheel(1)">
                                      <p:cBhvr>
                                        <p:cTn id="83" dur="590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48" grpId="0" animBg="1"/>
      <p:bldP spid="49" grpId="0" animBg="1"/>
      <p:bldP spid="50" grpId="0" animBg="1"/>
      <p:bldP spid="51" grpId="0" animBg="1"/>
      <p:bldP spid="5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Maximale omzet en maximale winst </a:t>
            </a:r>
            <a:r>
              <a:rPr lang="nl-NL" dirty="0" err="1" smtClean="0"/>
              <a:t>recap</a:t>
            </a:r>
            <a:endParaRPr lang="nl-NL" dirty="0"/>
          </a:p>
        </p:txBody>
      </p:sp>
      <p:sp>
        <p:nvSpPr>
          <p:cNvPr id="3" name="Tijdelijke aanduiding voor inhoud 2"/>
          <p:cNvSpPr>
            <a:spLocks noGrp="1"/>
          </p:cNvSpPr>
          <p:nvPr>
            <p:ph idx="1"/>
          </p:nvPr>
        </p:nvSpPr>
        <p:spPr>
          <a:xfrm>
            <a:off x="677334" y="1930401"/>
            <a:ext cx="8596668" cy="4662904"/>
          </a:xfrm>
        </p:spPr>
        <p:txBody>
          <a:bodyPr>
            <a:normAutofit lnSpcReduction="10000"/>
          </a:bodyPr>
          <a:lstStyle/>
          <a:p>
            <a:r>
              <a:rPr lang="nl-NL" sz="2500" dirty="0" smtClean="0"/>
              <a:t>Maximale omzet = MO = O</a:t>
            </a:r>
          </a:p>
          <a:p>
            <a:r>
              <a:rPr lang="nl-NL" sz="2500" dirty="0" smtClean="0"/>
              <a:t>Maximale winst = MO = MK</a:t>
            </a:r>
          </a:p>
          <a:p>
            <a:r>
              <a:rPr lang="nl-NL" sz="2500" dirty="0" smtClean="0"/>
              <a:t>Belangrijk je weet altijd alleen de hoeveelheden in beide gevallen.</a:t>
            </a:r>
          </a:p>
          <a:p>
            <a:r>
              <a:rPr lang="nl-NL" sz="2500" dirty="0" smtClean="0"/>
              <a:t>MO = eerste afgeleiden TO.</a:t>
            </a:r>
          </a:p>
          <a:p>
            <a:r>
              <a:rPr lang="nl-NL" sz="2500" dirty="0" smtClean="0"/>
              <a:t>MK = eerste afgeleiden TK</a:t>
            </a:r>
            <a:r>
              <a:rPr lang="nl-NL" sz="2500" dirty="0" smtClean="0"/>
              <a:t>.</a:t>
            </a:r>
          </a:p>
          <a:p>
            <a:r>
              <a:rPr lang="nl-NL" sz="2500" dirty="0" smtClean="0"/>
              <a:t>TO = -0.1q</a:t>
            </a:r>
            <a:r>
              <a:rPr lang="nl-NL" sz="2500" baseline="30000" dirty="0" smtClean="0"/>
              <a:t>2</a:t>
            </a:r>
            <a:r>
              <a:rPr lang="nl-NL" sz="2500" dirty="0" smtClean="0"/>
              <a:t> + 120q</a:t>
            </a:r>
            <a:endParaRPr lang="nl-NL" sz="2500" dirty="0"/>
          </a:p>
          <a:p>
            <a:r>
              <a:rPr lang="nl-NL" sz="2500" dirty="0" smtClean="0"/>
              <a:t>MO = -0.2q + 120</a:t>
            </a:r>
          </a:p>
          <a:p>
            <a:r>
              <a:rPr lang="nl-NL" sz="2500" dirty="0" smtClean="0"/>
              <a:t>TK = 50q + 600.000</a:t>
            </a:r>
          </a:p>
          <a:p>
            <a:r>
              <a:rPr lang="nl-NL" sz="2500" dirty="0" smtClean="0"/>
              <a:t>MK = 50.</a:t>
            </a:r>
            <a:endParaRPr lang="nl-NL" sz="2500" dirty="0"/>
          </a:p>
        </p:txBody>
      </p:sp>
    </p:spTree>
    <p:extLst>
      <p:ext uri="{BB962C8B-B14F-4D97-AF65-F5344CB8AC3E}">
        <p14:creationId xmlns:p14="http://schemas.microsoft.com/office/powerpoint/2010/main" val="699484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oligopolie:</a:t>
            </a:r>
            <a:endParaRPr lang="nl-NL" dirty="0"/>
          </a:p>
        </p:txBody>
      </p:sp>
      <p:sp>
        <p:nvSpPr>
          <p:cNvPr id="3" name="Tijdelijke aanduiding voor inhoud 2"/>
          <p:cNvSpPr>
            <a:spLocks noGrp="1"/>
          </p:cNvSpPr>
          <p:nvPr>
            <p:ph idx="1"/>
          </p:nvPr>
        </p:nvSpPr>
        <p:spPr>
          <a:xfrm>
            <a:off x="348915" y="1251285"/>
            <a:ext cx="10250905" cy="4790078"/>
          </a:xfrm>
        </p:spPr>
        <p:txBody>
          <a:bodyPr>
            <a:noAutofit/>
          </a:bodyPr>
          <a:lstStyle/>
          <a:p>
            <a:r>
              <a:rPr lang="nl-NL" sz="2500" dirty="0" smtClean="0"/>
              <a:t>Aantal aanbieders: een paar (of het overgrootste gedeelte van de markt is in handen van een klein aantal aanbieders)</a:t>
            </a:r>
          </a:p>
          <a:p>
            <a:r>
              <a:rPr lang="nl-NL" sz="2500" dirty="0" smtClean="0"/>
              <a:t>Type product: kan zowel homogeen als heterogeen).</a:t>
            </a:r>
          </a:p>
          <a:p>
            <a:r>
              <a:rPr lang="nl-NL" sz="2500" dirty="0" smtClean="0"/>
              <a:t>Geen vrije toe en uittreding: schaalvoordelen en verzonken kosten spelen een belangrijke rol. (minder sprake van octrooien/patenten alleen bij productdifferentiatie)</a:t>
            </a:r>
          </a:p>
          <a:p>
            <a:r>
              <a:rPr lang="nl-NL" sz="2500" dirty="0" smtClean="0"/>
              <a:t>Doorzichtigheid van de markt: afhankelijk of er heterogene of homogene producten worden aangeboden. Homogeen = doorzichtig, heterogeen = ondoorzichtig.</a:t>
            </a:r>
          </a:p>
          <a:p>
            <a:r>
              <a:rPr lang="nl-NL" sz="2500" dirty="0" smtClean="0"/>
              <a:t>Invloed op de prijs als individuele aanbieder: redelijk veel.</a:t>
            </a:r>
          </a:p>
          <a:p>
            <a:r>
              <a:rPr lang="nl-NL" sz="2500" dirty="0" smtClean="0"/>
              <a:t>Wat zie je vaak: of de partijen concurreren met elkaar functioneert als markt van  monopolistische concurrentie, of de partijen werken samen functioneert het als een markt van monopolie.</a:t>
            </a:r>
          </a:p>
          <a:p>
            <a:endParaRPr lang="nl-NL" sz="2500" dirty="0" smtClean="0"/>
          </a:p>
          <a:p>
            <a:endParaRPr lang="nl-NL" sz="2500" dirty="0"/>
          </a:p>
        </p:txBody>
      </p:sp>
    </p:spTree>
    <p:extLst>
      <p:ext uri="{BB962C8B-B14F-4D97-AF65-F5344CB8AC3E}">
        <p14:creationId xmlns:p14="http://schemas.microsoft.com/office/powerpoint/2010/main" val="329962759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strategische variabelen.</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Oligopolie kent veel dynamiek.</a:t>
            </a:r>
          </a:p>
          <a:p>
            <a:r>
              <a:rPr lang="nl-NL" sz="2500" dirty="0" smtClean="0"/>
              <a:t>Of er wordt geconcurreerd: prijzenoorlog, kent winnaars en verliezers.</a:t>
            </a:r>
          </a:p>
          <a:p>
            <a:r>
              <a:rPr lang="nl-NL" sz="2500" dirty="0" smtClean="0"/>
              <a:t>Of er wordt samengewerkt: kartelvorming, wettelijk verboden in EU en VS.</a:t>
            </a:r>
          </a:p>
          <a:p>
            <a:r>
              <a:rPr lang="nl-NL" sz="2500" dirty="0" smtClean="0"/>
              <a:t>Een tussenweg waarbij ze niet samenwerken maar ook geen prijzenoorlog starten is door productdifferentiatie.</a:t>
            </a:r>
          </a:p>
          <a:p>
            <a:r>
              <a:rPr lang="nl-NL" sz="2500" dirty="0" smtClean="0"/>
              <a:t>Proberen je eigen product onderscheidende kenmerken te geven.</a:t>
            </a:r>
          </a:p>
          <a:p>
            <a:endParaRPr lang="nl-NL" sz="2500" dirty="0"/>
          </a:p>
        </p:txBody>
      </p:sp>
    </p:spTree>
    <p:extLst>
      <p:ext uri="{BB962C8B-B14F-4D97-AF65-F5344CB8AC3E}">
        <p14:creationId xmlns:p14="http://schemas.microsoft.com/office/powerpoint/2010/main" val="3134923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240632"/>
            <a:ext cx="8596668" cy="1689768"/>
          </a:xfrm>
        </p:spPr>
        <p:txBody>
          <a:bodyPr/>
          <a:lstStyle/>
          <a:p>
            <a:r>
              <a:rPr lang="nl-NL" dirty="0" smtClean="0"/>
              <a:t>Prijsconcurrentie:</a:t>
            </a:r>
            <a:endParaRPr lang="nl-NL" dirty="0"/>
          </a:p>
        </p:txBody>
      </p:sp>
      <p:sp>
        <p:nvSpPr>
          <p:cNvPr id="3" name="Tijdelijke aanduiding voor inhoud 2"/>
          <p:cNvSpPr>
            <a:spLocks noGrp="1"/>
          </p:cNvSpPr>
          <p:nvPr>
            <p:ph idx="1"/>
          </p:nvPr>
        </p:nvSpPr>
        <p:spPr>
          <a:xfrm>
            <a:off x="677334" y="950495"/>
            <a:ext cx="8596668" cy="5090868"/>
          </a:xfrm>
        </p:spPr>
        <p:txBody>
          <a:bodyPr>
            <a:noAutofit/>
          </a:bodyPr>
          <a:lstStyle/>
          <a:p>
            <a:r>
              <a:rPr lang="nl-NL" sz="2500" dirty="0" smtClean="0"/>
              <a:t>Wat bepaald hoeveel stuks je verkoopt?</a:t>
            </a:r>
          </a:p>
          <a:p>
            <a:r>
              <a:rPr lang="nl-NL" sz="2500" dirty="0" smtClean="0"/>
              <a:t>Je prijs</a:t>
            </a:r>
          </a:p>
          <a:p>
            <a:r>
              <a:rPr lang="nl-NL" sz="2500" dirty="0" smtClean="0"/>
              <a:t>Maar ook de prijs van je concurrenten.</a:t>
            </a:r>
          </a:p>
          <a:p>
            <a:r>
              <a:rPr lang="nl-NL" sz="2500" dirty="0" smtClean="0"/>
              <a:t>Zichtbaar in de formule </a:t>
            </a:r>
            <a:r>
              <a:rPr lang="nl-NL" sz="2500" dirty="0" err="1" smtClean="0"/>
              <a:t>Qa</a:t>
            </a:r>
            <a:r>
              <a:rPr lang="nl-NL" sz="2500" dirty="0" smtClean="0"/>
              <a:t> = -2Pa + </a:t>
            </a:r>
            <a:r>
              <a:rPr lang="nl-NL" sz="2500" dirty="0" err="1" smtClean="0"/>
              <a:t>Pn</a:t>
            </a:r>
            <a:r>
              <a:rPr lang="nl-NL" sz="2500" dirty="0" smtClean="0"/>
              <a:t> + 250 waarbij </a:t>
            </a:r>
            <a:r>
              <a:rPr lang="nl-NL" sz="2500" dirty="0" err="1" smtClean="0"/>
              <a:t>Qa</a:t>
            </a:r>
            <a:r>
              <a:rPr lang="nl-NL" sz="2500" dirty="0" smtClean="0"/>
              <a:t> = afzet </a:t>
            </a:r>
            <a:r>
              <a:rPr lang="nl-NL" sz="2500" dirty="0" err="1" smtClean="0"/>
              <a:t>adidas</a:t>
            </a:r>
            <a:r>
              <a:rPr lang="nl-NL" sz="2500" dirty="0" smtClean="0"/>
              <a:t>, Pa = prijs </a:t>
            </a:r>
            <a:r>
              <a:rPr lang="nl-NL" sz="2500" dirty="0" err="1" smtClean="0"/>
              <a:t>adidas</a:t>
            </a:r>
            <a:r>
              <a:rPr lang="nl-NL" sz="2500" dirty="0" smtClean="0"/>
              <a:t> en </a:t>
            </a:r>
            <a:r>
              <a:rPr lang="nl-NL" sz="2500" dirty="0" err="1" smtClean="0"/>
              <a:t>Pn</a:t>
            </a:r>
            <a:r>
              <a:rPr lang="nl-NL" sz="2500" dirty="0" smtClean="0"/>
              <a:t> = prijs Nike.</a:t>
            </a:r>
          </a:p>
          <a:p>
            <a:r>
              <a:rPr lang="nl-NL" sz="2500" dirty="0" smtClean="0"/>
              <a:t>Wat zien we.</a:t>
            </a:r>
          </a:p>
          <a:p>
            <a:r>
              <a:rPr lang="nl-NL" sz="2500" dirty="0" smtClean="0"/>
              <a:t>Als </a:t>
            </a:r>
            <a:r>
              <a:rPr lang="nl-NL" sz="2500" dirty="0" err="1" smtClean="0"/>
              <a:t>adidas</a:t>
            </a:r>
            <a:r>
              <a:rPr lang="nl-NL" sz="2500" dirty="0" smtClean="0"/>
              <a:t> zijn prijs verhoogt met 1, raakt hij 2 vraag kwijt (-2Pa), als Nike zijn prijs verhoogt met 1, stijgt de vraag naar </a:t>
            </a:r>
            <a:r>
              <a:rPr lang="nl-NL" sz="2500" dirty="0" err="1" smtClean="0"/>
              <a:t>adidas</a:t>
            </a:r>
            <a:r>
              <a:rPr lang="nl-NL" sz="2500" dirty="0" smtClean="0"/>
              <a:t> met 1 (+</a:t>
            </a:r>
            <a:r>
              <a:rPr lang="nl-NL" sz="2500" dirty="0" err="1" smtClean="0"/>
              <a:t>Pn</a:t>
            </a:r>
            <a:r>
              <a:rPr lang="nl-NL" sz="2500" dirty="0" smtClean="0"/>
              <a:t>).</a:t>
            </a:r>
          </a:p>
          <a:p>
            <a:r>
              <a:rPr lang="nl-NL" sz="2500" dirty="0" smtClean="0"/>
              <a:t>Cq stel </a:t>
            </a:r>
            <a:r>
              <a:rPr lang="nl-NL" sz="2500" dirty="0" err="1" smtClean="0"/>
              <a:t>adidas</a:t>
            </a:r>
            <a:r>
              <a:rPr lang="nl-NL" sz="2500" dirty="0" smtClean="0"/>
              <a:t> heeft een prijs van 80, Nike een prijs van 100, dan is de vraag naar Adidas </a:t>
            </a:r>
            <a:r>
              <a:rPr lang="nl-NL" sz="2500" dirty="0" err="1" smtClean="0"/>
              <a:t>Qa</a:t>
            </a:r>
            <a:r>
              <a:rPr lang="nl-NL" sz="2500" dirty="0" smtClean="0"/>
              <a:t> = -2 * 80 + 100 + 250 = 190.</a:t>
            </a:r>
            <a:endParaRPr lang="nl-NL" sz="2500" dirty="0"/>
          </a:p>
        </p:txBody>
      </p:sp>
    </p:spTree>
    <p:extLst>
      <p:ext uri="{BB962C8B-B14F-4D97-AF65-F5344CB8AC3E}">
        <p14:creationId xmlns:p14="http://schemas.microsoft.com/office/powerpoint/2010/main" val="4149187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Het gevangene-dilemma</a:t>
            </a:r>
            <a:r>
              <a:rPr lang="nl-NL" dirty="0" smtClean="0"/>
              <a:t>.</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Nike en Adidas zitten samen in een prijskartel. </a:t>
            </a:r>
          </a:p>
          <a:p>
            <a:r>
              <a:rPr lang="nl-NL" sz="2500" dirty="0" smtClean="0"/>
              <a:t>Cq: ze hebben afspraken gemaakt om een hoge prijs te houden.</a:t>
            </a:r>
          </a:p>
          <a:p>
            <a:r>
              <a:rPr lang="nl-NL" sz="2500" dirty="0" smtClean="0"/>
              <a:t>Er ontstaat de situatie dat ze 2 keuzes hebben, of zich aan deze afspraak te houden (hoge prijs) of zich niet aan de gemaakte afspraak te houden (lagere prijs). </a:t>
            </a:r>
          </a:p>
          <a:p>
            <a:r>
              <a:rPr lang="nl-NL" sz="2500" dirty="0" smtClean="0"/>
              <a:t>Belangrijk: beide partijen beslissen tegelijkertijd.</a:t>
            </a:r>
          </a:p>
          <a:p>
            <a:r>
              <a:rPr lang="nl-NL" sz="2500" dirty="0" smtClean="0"/>
              <a:t>Beide partijen weten niet van te voren wat de andere kiest.</a:t>
            </a:r>
          </a:p>
          <a:p>
            <a:endParaRPr lang="nl-NL" sz="2500" dirty="0" smtClean="0"/>
          </a:p>
          <a:p>
            <a:endParaRPr lang="nl-NL" sz="2500" dirty="0"/>
          </a:p>
        </p:txBody>
      </p:sp>
    </p:spTree>
    <p:extLst>
      <p:ext uri="{BB962C8B-B14F-4D97-AF65-F5344CB8AC3E}">
        <p14:creationId xmlns:p14="http://schemas.microsoft.com/office/powerpoint/2010/main" val="4185558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8600" y="168442"/>
            <a:ext cx="9045402" cy="1761958"/>
          </a:xfrm>
        </p:spPr>
        <p:txBody>
          <a:bodyPr/>
          <a:lstStyle/>
          <a:p>
            <a:r>
              <a:rPr lang="nl-NL" dirty="0" smtClean="0"/>
              <a:t>De tabel.</a:t>
            </a:r>
            <a:endParaRPr lang="nl-NL" dirty="0"/>
          </a:p>
        </p:txBody>
      </p:sp>
      <p:sp>
        <p:nvSpPr>
          <p:cNvPr id="3" name="Tijdelijke aanduiding voor inhoud 2"/>
          <p:cNvSpPr>
            <a:spLocks noGrp="1"/>
          </p:cNvSpPr>
          <p:nvPr>
            <p:ph idx="1"/>
          </p:nvPr>
        </p:nvSpPr>
        <p:spPr>
          <a:xfrm>
            <a:off x="228600" y="685801"/>
            <a:ext cx="10238874" cy="5355562"/>
          </a:xfrm>
        </p:spPr>
        <p:txBody>
          <a:bodyPr>
            <a:noAutofit/>
          </a:bodyPr>
          <a:lstStyle/>
          <a:p>
            <a:r>
              <a:rPr lang="nl-NL" sz="2500" dirty="0" smtClean="0"/>
              <a:t>Wanneer Nike zich aan de afspraak houd en Adidas ook dan?</a:t>
            </a:r>
          </a:p>
          <a:p>
            <a:r>
              <a:rPr lang="nl-NL" sz="2500" dirty="0" smtClean="0"/>
              <a:t>Krijgen ze beide 13,2 miljoen</a:t>
            </a:r>
          </a:p>
          <a:p>
            <a:r>
              <a:rPr lang="nl-NL" sz="2500" dirty="0" smtClean="0"/>
              <a:t>Wanneer Nike zich aan de afspraak houd en Adidas niet?</a:t>
            </a:r>
          </a:p>
          <a:p>
            <a:r>
              <a:rPr lang="nl-NL" sz="2500" dirty="0" smtClean="0"/>
              <a:t>Adidas krijgt 14,8 en Nike krijgt 9,2</a:t>
            </a:r>
          </a:p>
          <a:p>
            <a:r>
              <a:rPr lang="nl-NL" sz="2500" dirty="0" smtClean="0"/>
              <a:t>Wanneer Adidas zich aan de afspraak houd en Nike niet?</a:t>
            </a:r>
          </a:p>
          <a:p>
            <a:r>
              <a:rPr lang="nl-NL" sz="2500" dirty="0" smtClean="0"/>
              <a:t>Adidas krijgt 9,2 en Nike krijgt 14,8</a:t>
            </a:r>
          </a:p>
          <a:p>
            <a:r>
              <a:rPr lang="nl-NL" sz="2500" dirty="0" smtClean="0"/>
              <a:t>Wanneer Adidas zich niet aan de afspraak houd en Nike ook niet?</a:t>
            </a:r>
          </a:p>
          <a:p>
            <a:r>
              <a:rPr lang="nl-NL" sz="2500" dirty="0" smtClean="0"/>
              <a:t>Beide krijgen 12 miljoen.</a:t>
            </a:r>
          </a:p>
          <a:p>
            <a:r>
              <a:rPr lang="nl-NL" sz="2500" dirty="0" smtClean="0"/>
              <a:t>Als Nike zich aan de afspraak houd, wat doet Adidas?</a:t>
            </a:r>
          </a:p>
          <a:p>
            <a:r>
              <a:rPr lang="nl-NL" sz="2500" dirty="0" smtClean="0"/>
              <a:t>Niet aan de afspraak houden (14,8 &gt; dan 13,2)</a:t>
            </a:r>
          </a:p>
          <a:p>
            <a:r>
              <a:rPr lang="nl-NL" sz="2500" dirty="0" smtClean="0"/>
              <a:t>Als Nike zich niet aan de afspraak houd, wat doet Adidas?</a:t>
            </a:r>
          </a:p>
          <a:p>
            <a:r>
              <a:rPr lang="nl-NL" sz="2500" dirty="0" smtClean="0"/>
              <a:t>Ook niet aan de afspraak houden (12 &gt; 9,2)</a:t>
            </a:r>
          </a:p>
          <a:p>
            <a:endParaRPr lang="nl-NL" sz="2500" dirty="0" smtClean="0"/>
          </a:p>
          <a:p>
            <a:endParaRPr lang="nl-NL" sz="2500" dirty="0"/>
          </a:p>
        </p:txBody>
      </p:sp>
    </p:spTree>
    <p:extLst>
      <p:ext uri="{BB962C8B-B14F-4D97-AF65-F5344CB8AC3E}">
        <p14:creationId xmlns:p14="http://schemas.microsoft.com/office/powerpoint/2010/main" val="3550148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16568" y="264695"/>
            <a:ext cx="9093529" cy="1665705"/>
          </a:xfrm>
        </p:spPr>
        <p:txBody>
          <a:bodyPr/>
          <a:lstStyle/>
          <a:p>
            <a:r>
              <a:rPr lang="nl-NL" dirty="0" smtClean="0"/>
              <a:t>Wat zien we:</a:t>
            </a:r>
            <a:endParaRPr lang="nl-NL" dirty="0"/>
          </a:p>
        </p:txBody>
      </p:sp>
      <p:sp>
        <p:nvSpPr>
          <p:cNvPr id="3" name="Tijdelijke aanduiding voor inhoud 2"/>
          <p:cNvSpPr>
            <a:spLocks noGrp="1"/>
          </p:cNvSpPr>
          <p:nvPr>
            <p:ph idx="1"/>
          </p:nvPr>
        </p:nvSpPr>
        <p:spPr>
          <a:xfrm>
            <a:off x="216568" y="890337"/>
            <a:ext cx="10274968" cy="5138994"/>
          </a:xfrm>
        </p:spPr>
        <p:txBody>
          <a:bodyPr>
            <a:noAutofit/>
          </a:bodyPr>
          <a:lstStyle/>
          <a:p>
            <a:r>
              <a:rPr lang="nl-NL" sz="2500" dirty="0" smtClean="0"/>
              <a:t>Ongeacht de keuze die de ander maakt, er 1 is strategie waarbij je altijd beter af bent, dit noemen we de </a:t>
            </a:r>
            <a:r>
              <a:rPr lang="nl-NL" sz="2500" b="1" i="1" dirty="0" smtClean="0"/>
              <a:t>dominante strategie </a:t>
            </a:r>
            <a:r>
              <a:rPr lang="nl-NL" sz="2500" dirty="0" smtClean="0"/>
              <a:t>(in dit geval is dat niet aan de afspraak houden).</a:t>
            </a:r>
          </a:p>
          <a:p>
            <a:r>
              <a:rPr lang="nl-NL" sz="2500" dirty="0" smtClean="0"/>
              <a:t>De andere speler zal dit ook volgen waardoor de situatie ontstaat waar beide partijen zich niet aan de afspraak houden. Beide spelers kunnen hun situatie niet verbeteren gegeven de keuze van de ander (als de ander zich niet aan de afspraak houd ga je erop achteruit wanneer je zelf wel kiest voor aan de afspraak houden)</a:t>
            </a:r>
          </a:p>
          <a:p>
            <a:r>
              <a:rPr lang="nl-NL" sz="2500" dirty="0" smtClean="0"/>
              <a:t>Dit noemen we een </a:t>
            </a:r>
            <a:r>
              <a:rPr lang="nl-NL" sz="2500" b="1" dirty="0" err="1" smtClean="0"/>
              <a:t>nash</a:t>
            </a:r>
            <a:r>
              <a:rPr lang="nl-NL" sz="2500" b="1" dirty="0" smtClean="0"/>
              <a:t>-evenwicht.</a:t>
            </a:r>
          </a:p>
          <a:p>
            <a:r>
              <a:rPr lang="nl-NL" sz="2500" dirty="0" smtClean="0"/>
              <a:t>Wanneer er een situatie is waar beide spelers beter af zouden zijn (in dit geval beide wel aan de afspraak houden), maar deze situatie niet ontstaat omdat het geen </a:t>
            </a:r>
            <a:r>
              <a:rPr lang="nl-NL" sz="2500" dirty="0" err="1" smtClean="0"/>
              <a:t>nash</a:t>
            </a:r>
            <a:r>
              <a:rPr lang="nl-NL" sz="2500" dirty="0" smtClean="0"/>
              <a:t>-evenwicht is/de dominante strategie ervoor zorgt dat het niet gekozen wordt. Is er sprake van een gevangenne-dillema.</a:t>
            </a:r>
          </a:p>
          <a:p>
            <a:endParaRPr lang="nl-NL" sz="2500" dirty="0"/>
          </a:p>
        </p:txBody>
      </p:sp>
    </p:spTree>
    <p:extLst>
      <p:ext uri="{BB962C8B-B14F-4D97-AF65-F5344CB8AC3E}">
        <p14:creationId xmlns:p14="http://schemas.microsoft.com/office/powerpoint/2010/main" val="1198568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Hoeveelheidsconcurrentie.</a:t>
            </a:r>
            <a:endParaRPr lang="nl-NL" dirty="0"/>
          </a:p>
        </p:txBody>
      </p:sp>
      <p:sp>
        <p:nvSpPr>
          <p:cNvPr id="3" name="Tijdelijke aanduiding voor inhoud 2"/>
          <p:cNvSpPr>
            <a:spLocks noGrp="1"/>
          </p:cNvSpPr>
          <p:nvPr>
            <p:ph idx="1"/>
          </p:nvPr>
        </p:nvSpPr>
        <p:spPr/>
        <p:txBody>
          <a:bodyPr>
            <a:normAutofit/>
          </a:bodyPr>
          <a:lstStyle/>
          <a:p>
            <a:r>
              <a:rPr lang="nl-NL" sz="2500" dirty="0" smtClean="0"/>
              <a:t>In het boek hebben ze een homogeen duopolie.</a:t>
            </a:r>
          </a:p>
          <a:p>
            <a:r>
              <a:rPr lang="nl-NL" sz="2500" dirty="0" smtClean="0"/>
              <a:t>Dus kan er niet geconcurreerd worden op prijs.</a:t>
            </a:r>
          </a:p>
          <a:p>
            <a:r>
              <a:rPr lang="nl-NL" sz="2500" dirty="0" smtClean="0"/>
              <a:t>Ze gaan dus hoe dan ook een vergelijkbare prijs vragen:</a:t>
            </a:r>
          </a:p>
          <a:p>
            <a:r>
              <a:rPr lang="nl-NL" sz="2500" dirty="0" smtClean="0"/>
              <a:t>Ze kunnen kiezen om samen te werken </a:t>
            </a:r>
            <a:r>
              <a:rPr lang="nl-NL" sz="2500" dirty="0" smtClean="0">
                <a:sym typeface="Wingdings" panose="05000000000000000000" pitchFamily="2" charset="2"/>
              </a:rPr>
              <a:t> hoge prijs te vragen  hun aanbod te beperken.</a:t>
            </a:r>
          </a:p>
          <a:p>
            <a:r>
              <a:rPr lang="nl-NL" sz="2500" dirty="0" smtClean="0">
                <a:sym typeface="Wingdings" panose="05000000000000000000" pitchFamily="2" charset="2"/>
              </a:rPr>
              <a:t>Ze kunnen kiezen om elkaar te beconcurreren  lagere prijs tot stand  ze bieden zoveel mogelijk aan.</a:t>
            </a:r>
            <a:endParaRPr lang="nl-NL" sz="2500" dirty="0" smtClean="0"/>
          </a:p>
          <a:p>
            <a:endParaRPr lang="nl-NL" sz="2500" dirty="0" smtClean="0"/>
          </a:p>
        </p:txBody>
      </p:sp>
    </p:spTree>
    <p:extLst>
      <p:ext uri="{BB962C8B-B14F-4D97-AF65-F5344CB8AC3E}">
        <p14:creationId xmlns:p14="http://schemas.microsoft.com/office/powerpoint/2010/main" val="1800895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3916"/>
          <a:stretch/>
        </p:blipFill>
        <p:spPr>
          <a:xfrm>
            <a:off x="-93245" y="0"/>
            <a:ext cx="6169192" cy="1106905"/>
          </a:xfrm>
          <a:prstGeom prst="rect">
            <a:avLst/>
          </a:prstGeom>
        </p:spPr>
      </p:pic>
      <p:pic>
        <p:nvPicPr>
          <p:cNvPr id="5" name="Afbeelding 4"/>
          <p:cNvPicPr>
            <a:picLocks noChangeAspect="1"/>
          </p:cNvPicPr>
          <p:nvPr/>
        </p:nvPicPr>
        <p:blipFill>
          <a:blip r:embed="rId2"/>
          <a:stretch>
            <a:fillRect/>
          </a:stretch>
        </p:blipFill>
        <p:spPr>
          <a:xfrm>
            <a:off x="-93245" y="0"/>
            <a:ext cx="6169192" cy="6882019"/>
          </a:xfrm>
          <a:prstGeom prst="rect">
            <a:avLst/>
          </a:prstGeom>
        </p:spPr>
      </p:pic>
    </p:spTree>
    <p:extLst>
      <p:ext uri="{BB962C8B-B14F-4D97-AF65-F5344CB8AC3E}">
        <p14:creationId xmlns:p14="http://schemas.microsoft.com/office/powerpoint/2010/main" val="1305558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48483"/>
          <a:stretch/>
        </p:blipFill>
        <p:spPr>
          <a:xfrm>
            <a:off x="0" y="-1"/>
            <a:ext cx="12192000" cy="2069433"/>
          </a:xfrm>
          <a:prstGeom prst="rect">
            <a:avLst/>
          </a:prstGeom>
        </p:spPr>
      </p:pic>
      <p:pic>
        <p:nvPicPr>
          <p:cNvPr id="5" name="Afbeelding 4"/>
          <p:cNvPicPr>
            <a:picLocks noChangeAspect="1"/>
          </p:cNvPicPr>
          <p:nvPr/>
        </p:nvPicPr>
        <p:blipFill rotWithShape="1">
          <a:blip r:embed="rId2"/>
          <a:srcRect b="34106"/>
          <a:stretch/>
        </p:blipFill>
        <p:spPr>
          <a:xfrm>
            <a:off x="0" y="0"/>
            <a:ext cx="12192000" cy="2646948"/>
          </a:xfrm>
          <a:prstGeom prst="rect">
            <a:avLst/>
          </a:prstGeom>
        </p:spPr>
      </p:pic>
      <p:pic>
        <p:nvPicPr>
          <p:cNvPr id="6" name="Afbeelding 5"/>
          <p:cNvPicPr>
            <a:picLocks noChangeAspect="1"/>
          </p:cNvPicPr>
          <p:nvPr/>
        </p:nvPicPr>
        <p:blipFill rotWithShape="1">
          <a:blip r:embed="rId2"/>
          <a:srcRect b="20329"/>
          <a:stretch/>
        </p:blipFill>
        <p:spPr>
          <a:xfrm>
            <a:off x="0" y="-1"/>
            <a:ext cx="12192000" cy="3200401"/>
          </a:xfrm>
          <a:prstGeom prst="rect">
            <a:avLst/>
          </a:prstGeom>
        </p:spPr>
      </p:pic>
      <p:pic>
        <p:nvPicPr>
          <p:cNvPr id="7" name="Afbeelding 6"/>
          <p:cNvPicPr>
            <a:picLocks noChangeAspect="1"/>
          </p:cNvPicPr>
          <p:nvPr/>
        </p:nvPicPr>
        <p:blipFill>
          <a:blip r:embed="rId2"/>
          <a:stretch>
            <a:fillRect/>
          </a:stretch>
        </p:blipFill>
        <p:spPr>
          <a:xfrm>
            <a:off x="0" y="-1"/>
            <a:ext cx="12192000" cy="4017017"/>
          </a:xfrm>
          <a:prstGeom prst="rect">
            <a:avLst/>
          </a:prstGeom>
        </p:spPr>
      </p:pic>
    </p:spTree>
    <p:extLst>
      <p:ext uri="{BB962C8B-B14F-4D97-AF65-F5344CB8AC3E}">
        <p14:creationId xmlns:p14="http://schemas.microsoft.com/office/powerpoint/2010/main" val="220196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2"/>
            <a:ext cx="8596668" cy="1320800"/>
          </a:xfrm>
        </p:spPr>
        <p:txBody>
          <a:bodyPr/>
          <a:lstStyle/>
          <a:p>
            <a:r>
              <a:rPr lang="nl-NL" dirty="0" smtClean="0"/>
              <a:t>Lesbrief marktgedrag:</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Niet alle markten zijn hetzelfde:</a:t>
            </a:r>
          </a:p>
          <a:p>
            <a:r>
              <a:rPr lang="nl-NL" sz="2500" dirty="0" smtClean="0"/>
              <a:t>De hoeveelheid aanbieders kan verschillen.</a:t>
            </a:r>
          </a:p>
          <a:p>
            <a:r>
              <a:rPr lang="nl-NL" sz="2500" dirty="0" smtClean="0"/>
              <a:t>Hierdoor kan de Invloed op de prijs per aanbieder verschillen.</a:t>
            </a:r>
          </a:p>
          <a:p>
            <a:r>
              <a:rPr lang="nl-NL" sz="2500" dirty="0" smtClean="0"/>
              <a:t>Het type product kan verschillen.</a:t>
            </a:r>
          </a:p>
          <a:p>
            <a:r>
              <a:rPr lang="nl-NL" sz="2500" dirty="0" smtClean="0"/>
              <a:t>De mate waarin we kunnen toetreden op een markt kan verschillen.</a:t>
            </a:r>
          </a:p>
          <a:p>
            <a:r>
              <a:rPr lang="nl-NL" sz="2500" dirty="0" smtClean="0"/>
              <a:t>De mate waarin de markt doorzichtig/transparant is kan verschillen.</a:t>
            </a:r>
          </a:p>
          <a:p>
            <a:endParaRPr lang="nl-NL" sz="2500" dirty="0" smtClean="0"/>
          </a:p>
          <a:p>
            <a:endParaRPr lang="nl-NL" sz="2500" dirty="0" smtClean="0"/>
          </a:p>
          <a:p>
            <a:endParaRPr lang="nl-NL" sz="2500" dirty="0"/>
          </a:p>
        </p:txBody>
      </p:sp>
    </p:spTree>
    <p:extLst>
      <p:ext uri="{BB962C8B-B14F-4D97-AF65-F5344CB8AC3E}">
        <p14:creationId xmlns:p14="http://schemas.microsoft.com/office/powerpoint/2010/main" val="308811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0" y="0"/>
            <a:ext cx="6689558" cy="6809282"/>
          </a:xfrm>
          <a:prstGeom prst="rect">
            <a:avLst/>
          </a:prstGeom>
        </p:spPr>
      </p:pic>
    </p:spTree>
    <p:extLst>
      <p:ext uri="{BB962C8B-B14F-4D97-AF65-F5344CB8AC3E}">
        <p14:creationId xmlns:p14="http://schemas.microsoft.com/office/powerpoint/2010/main" val="3543982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7601"/>
          <a:stretch/>
        </p:blipFill>
        <p:spPr>
          <a:xfrm>
            <a:off x="0" y="0"/>
            <a:ext cx="12192000" cy="529389"/>
          </a:xfrm>
          <a:prstGeom prst="rect">
            <a:avLst/>
          </a:prstGeom>
        </p:spPr>
      </p:pic>
      <p:pic>
        <p:nvPicPr>
          <p:cNvPr id="5" name="Afbeelding 4"/>
          <p:cNvPicPr>
            <a:picLocks noChangeAspect="1"/>
          </p:cNvPicPr>
          <p:nvPr/>
        </p:nvPicPr>
        <p:blipFill rotWithShape="1">
          <a:blip r:embed="rId2"/>
          <a:srcRect b="67031"/>
          <a:stretch/>
        </p:blipFill>
        <p:spPr>
          <a:xfrm>
            <a:off x="0" y="0"/>
            <a:ext cx="12192000" cy="1407695"/>
          </a:xfrm>
          <a:prstGeom prst="rect">
            <a:avLst/>
          </a:prstGeom>
        </p:spPr>
      </p:pic>
      <p:pic>
        <p:nvPicPr>
          <p:cNvPr id="6" name="Afbeelding 5"/>
          <p:cNvPicPr>
            <a:picLocks noChangeAspect="1"/>
          </p:cNvPicPr>
          <p:nvPr/>
        </p:nvPicPr>
        <p:blipFill rotWithShape="1">
          <a:blip r:embed="rId2"/>
          <a:srcRect b="29835"/>
          <a:stretch/>
        </p:blipFill>
        <p:spPr>
          <a:xfrm>
            <a:off x="0" y="0"/>
            <a:ext cx="12192000" cy="2995863"/>
          </a:xfrm>
          <a:prstGeom prst="rect">
            <a:avLst/>
          </a:prstGeom>
        </p:spPr>
      </p:pic>
      <p:pic>
        <p:nvPicPr>
          <p:cNvPr id="7" name="Afbeelding 6"/>
          <p:cNvPicPr>
            <a:picLocks noChangeAspect="1"/>
          </p:cNvPicPr>
          <p:nvPr/>
        </p:nvPicPr>
        <p:blipFill>
          <a:blip r:embed="rId2"/>
          <a:stretch>
            <a:fillRect/>
          </a:stretch>
        </p:blipFill>
        <p:spPr>
          <a:xfrm>
            <a:off x="0" y="0"/>
            <a:ext cx="12192000" cy="4269772"/>
          </a:xfrm>
          <a:prstGeom prst="rect">
            <a:avLst/>
          </a:prstGeom>
        </p:spPr>
      </p:pic>
    </p:spTree>
    <p:extLst>
      <p:ext uri="{BB962C8B-B14F-4D97-AF65-F5344CB8AC3E}">
        <p14:creationId xmlns:p14="http://schemas.microsoft.com/office/powerpoint/2010/main" val="2812170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1575"/>
          <a:stretch/>
        </p:blipFill>
        <p:spPr>
          <a:xfrm>
            <a:off x="0" y="1"/>
            <a:ext cx="8831179" cy="1949116"/>
          </a:xfrm>
          <a:prstGeom prst="rect">
            <a:avLst/>
          </a:prstGeom>
        </p:spPr>
      </p:pic>
      <p:pic>
        <p:nvPicPr>
          <p:cNvPr id="5" name="Afbeelding 4"/>
          <p:cNvPicPr>
            <a:picLocks noChangeAspect="1"/>
          </p:cNvPicPr>
          <p:nvPr/>
        </p:nvPicPr>
        <p:blipFill rotWithShape="1">
          <a:blip r:embed="rId2"/>
          <a:srcRect b="17706"/>
          <a:stretch/>
        </p:blipFill>
        <p:spPr>
          <a:xfrm>
            <a:off x="0" y="0"/>
            <a:ext cx="8831179" cy="5642811"/>
          </a:xfrm>
          <a:prstGeom prst="rect">
            <a:avLst/>
          </a:prstGeom>
        </p:spPr>
      </p:pic>
      <p:pic>
        <p:nvPicPr>
          <p:cNvPr id="6" name="Afbeelding 5"/>
          <p:cNvPicPr>
            <a:picLocks noChangeAspect="1"/>
          </p:cNvPicPr>
          <p:nvPr/>
        </p:nvPicPr>
        <p:blipFill rotWithShape="1">
          <a:blip r:embed="rId2"/>
          <a:srcRect b="9635"/>
          <a:stretch/>
        </p:blipFill>
        <p:spPr>
          <a:xfrm>
            <a:off x="0" y="0"/>
            <a:ext cx="8831179" cy="6196263"/>
          </a:xfrm>
          <a:prstGeom prst="rect">
            <a:avLst/>
          </a:prstGeom>
        </p:spPr>
      </p:pic>
      <p:pic>
        <p:nvPicPr>
          <p:cNvPr id="7" name="Afbeelding 6"/>
          <p:cNvPicPr>
            <a:picLocks noChangeAspect="1"/>
          </p:cNvPicPr>
          <p:nvPr/>
        </p:nvPicPr>
        <p:blipFill>
          <a:blip r:embed="rId2"/>
          <a:stretch>
            <a:fillRect/>
          </a:stretch>
        </p:blipFill>
        <p:spPr>
          <a:xfrm>
            <a:off x="0" y="0"/>
            <a:ext cx="8831179" cy="6856943"/>
          </a:xfrm>
          <a:prstGeom prst="rect">
            <a:avLst/>
          </a:prstGeom>
        </p:spPr>
      </p:pic>
    </p:spTree>
    <p:extLst>
      <p:ext uri="{BB962C8B-B14F-4D97-AF65-F5344CB8AC3E}">
        <p14:creationId xmlns:p14="http://schemas.microsoft.com/office/powerpoint/2010/main" val="2712248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Nash-evenwicht</a:t>
            </a:r>
            <a:endParaRPr lang="nl-NL" dirty="0"/>
          </a:p>
        </p:txBody>
      </p:sp>
      <p:sp>
        <p:nvSpPr>
          <p:cNvPr id="3" name="Tijdelijke aanduiding voor inhoud 2"/>
          <p:cNvSpPr>
            <a:spLocks noGrp="1"/>
          </p:cNvSpPr>
          <p:nvPr>
            <p:ph idx="1"/>
          </p:nvPr>
        </p:nvSpPr>
        <p:spPr/>
        <p:txBody>
          <a:bodyPr>
            <a:normAutofit fontScale="92500"/>
          </a:bodyPr>
          <a:lstStyle/>
          <a:p>
            <a:r>
              <a:rPr lang="nl-NL" sz="2500" dirty="0" smtClean="0"/>
              <a:t>Het </a:t>
            </a:r>
            <a:r>
              <a:rPr lang="nl-NL" sz="2500" dirty="0" err="1" smtClean="0"/>
              <a:t>nash</a:t>
            </a:r>
            <a:r>
              <a:rPr lang="nl-NL" sz="2500" dirty="0" smtClean="0"/>
              <a:t>-evenwicht is de vorige som was Koffie voor Cool en T-shirt voor Hot.</a:t>
            </a:r>
          </a:p>
          <a:p>
            <a:r>
              <a:rPr lang="nl-NL" sz="2500" dirty="0" smtClean="0"/>
              <a:t>Namelijk geen van beide partijen kan zijn opbrengst verbeteren gegeven de keuze van de ander.</a:t>
            </a:r>
          </a:p>
          <a:p>
            <a:r>
              <a:rPr lang="nl-NL" sz="2500" dirty="0" smtClean="0"/>
              <a:t>Cool zijn de alternatieven, 3 voor </a:t>
            </a:r>
            <a:r>
              <a:rPr lang="nl-NL" sz="2500" dirty="0" err="1" smtClean="0"/>
              <a:t>t-shirts</a:t>
            </a:r>
            <a:r>
              <a:rPr lang="nl-NL" sz="2500" dirty="0" smtClean="0"/>
              <a:t>, 2 voor korting, dus blijven ze bij koffie (5) . (als Hot T-shirts kiest)</a:t>
            </a:r>
          </a:p>
          <a:p>
            <a:r>
              <a:rPr lang="nl-NL" sz="2500" dirty="0" smtClean="0"/>
              <a:t>Hot zijn de alternatieven, 3 voor korting en 2 voor koffie. Dus blijven ze </a:t>
            </a:r>
            <a:r>
              <a:rPr lang="nl-NL" sz="2500" smtClean="0"/>
              <a:t>bij T-shirts (4) </a:t>
            </a:r>
            <a:r>
              <a:rPr lang="nl-NL" sz="2500" dirty="0" smtClean="0"/>
              <a:t>(als Cool voor koffie kiest).</a:t>
            </a:r>
          </a:p>
          <a:p>
            <a:endParaRPr lang="nl-NL" sz="2500" dirty="0"/>
          </a:p>
        </p:txBody>
      </p:sp>
    </p:spTree>
    <p:extLst>
      <p:ext uri="{BB962C8B-B14F-4D97-AF65-F5344CB8AC3E}">
        <p14:creationId xmlns:p14="http://schemas.microsoft.com/office/powerpoint/2010/main" val="3639457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8684"/>
          <a:stretch/>
        </p:blipFill>
        <p:spPr>
          <a:xfrm>
            <a:off x="0" y="0"/>
            <a:ext cx="12192000" cy="1299411"/>
          </a:xfrm>
          <a:prstGeom prst="rect">
            <a:avLst/>
          </a:prstGeom>
        </p:spPr>
      </p:pic>
      <p:pic>
        <p:nvPicPr>
          <p:cNvPr id="5" name="Afbeelding 4"/>
          <p:cNvPicPr>
            <a:picLocks noChangeAspect="1"/>
          </p:cNvPicPr>
          <p:nvPr/>
        </p:nvPicPr>
        <p:blipFill rotWithShape="1">
          <a:blip r:embed="rId2"/>
          <a:srcRect b="61119"/>
          <a:stretch/>
        </p:blipFill>
        <p:spPr>
          <a:xfrm>
            <a:off x="0" y="0"/>
            <a:ext cx="12192000" cy="2370221"/>
          </a:xfrm>
          <a:prstGeom prst="rect">
            <a:avLst/>
          </a:prstGeom>
        </p:spPr>
      </p:pic>
      <p:pic>
        <p:nvPicPr>
          <p:cNvPr id="6" name="Afbeelding 5"/>
          <p:cNvPicPr>
            <a:picLocks noChangeAspect="1"/>
          </p:cNvPicPr>
          <p:nvPr/>
        </p:nvPicPr>
        <p:blipFill rotWithShape="1">
          <a:blip r:embed="rId2"/>
          <a:srcRect b="27763"/>
          <a:stretch/>
        </p:blipFill>
        <p:spPr>
          <a:xfrm>
            <a:off x="0" y="0"/>
            <a:ext cx="12192000" cy="4403558"/>
          </a:xfrm>
          <a:prstGeom prst="rect">
            <a:avLst/>
          </a:prstGeom>
        </p:spPr>
      </p:pic>
      <p:pic>
        <p:nvPicPr>
          <p:cNvPr id="7" name="Afbeelding 6"/>
          <p:cNvPicPr>
            <a:picLocks noChangeAspect="1"/>
          </p:cNvPicPr>
          <p:nvPr/>
        </p:nvPicPr>
        <p:blipFill rotWithShape="1">
          <a:blip r:embed="rId2"/>
          <a:srcRect b="22237"/>
          <a:stretch/>
        </p:blipFill>
        <p:spPr>
          <a:xfrm>
            <a:off x="0" y="0"/>
            <a:ext cx="12192000" cy="4740442"/>
          </a:xfrm>
          <a:prstGeom prst="rect">
            <a:avLst/>
          </a:prstGeom>
        </p:spPr>
      </p:pic>
      <p:pic>
        <p:nvPicPr>
          <p:cNvPr id="8" name="Afbeelding 7"/>
          <p:cNvPicPr>
            <a:picLocks noChangeAspect="1"/>
          </p:cNvPicPr>
          <p:nvPr/>
        </p:nvPicPr>
        <p:blipFill>
          <a:blip r:embed="rId2"/>
          <a:stretch>
            <a:fillRect/>
          </a:stretch>
        </p:blipFill>
        <p:spPr>
          <a:xfrm>
            <a:off x="0" y="0"/>
            <a:ext cx="12192000" cy="6096000"/>
          </a:xfrm>
          <a:prstGeom prst="rect">
            <a:avLst/>
          </a:prstGeom>
        </p:spPr>
      </p:pic>
    </p:spTree>
    <p:extLst>
      <p:ext uri="{BB962C8B-B14F-4D97-AF65-F5344CB8AC3E}">
        <p14:creationId xmlns:p14="http://schemas.microsoft.com/office/powerpoint/2010/main" val="3855450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62545"/>
          <a:stretch/>
        </p:blipFill>
        <p:spPr>
          <a:xfrm>
            <a:off x="0" y="0"/>
            <a:ext cx="10623884" cy="2574758"/>
          </a:xfrm>
          <a:prstGeom prst="rect">
            <a:avLst/>
          </a:prstGeom>
        </p:spPr>
      </p:pic>
      <p:pic>
        <p:nvPicPr>
          <p:cNvPr id="6" name="Afbeelding 5"/>
          <p:cNvPicPr>
            <a:picLocks noChangeAspect="1"/>
          </p:cNvPicPr>
          <p:nvPr/>
        </p:nvPicPr>
        <p:blipFill rotWithShape="1">
          <a:blip r:embed="rId2"/>
          <a:srcRect b="41192"/>
          <a:stretch/>
        </p:blipFill>
        <p:spPr>
          <a:xfrm>
            <a:off x="0" y="0"/>
            <a:ext cx="10623884" cy="4042611"/>
          </a:xfrm>
          <a:prstGeom prst="rect">
            <a:avLst/>
          </a:prstGeom>
        </p:spPr>
      </p:pic>
      <p:pic>
        <p:nvPicPr>
          <p:cNvPr id="7" name="Afbeelding 6"/>
          <p:cNvPicPr>
            <a:picLocks noChangeAspect="1"/>
          </p:cNvPicPr>
          <p:nvPr/>
        </p:nvPicPr>
        <p:blipFill rotWithShape="1">
          <a:blip r:embed="rId2"/>
          <a:srcRect b="28066"/>
          <a:stretch/>
        </p:blipFill>
        <p:spPr>
          <a:xfrm>
            <a:off x="0" y="0"/>
            <a:ext cx="10623884" cy="4944979"/>
          </a:xfrm>
          <a:prstGeom prst="rect">
            <a:avLst/>
          </a:prstGeom>
        </p:spPr>
      </p:pic>
      <p:pic>
        <p:nvPicPr>
          <p:cNvPr id="8" name="Afbeelding 7"/>
          <p:cNvPicPr>
            <a:picLocks noChangeAspect="1"/>
          </p:cNvPicPr>
          <p:nvPr/>
        </p:nvPicPr>
        <p:blipFill>
          <a:blip r:embed="rId2"/>
          <a:stretch>
            <a:fillRect/>
          </a:stretch>
        </p:blipFill>
        <p:spPr>
          <a:xfrm>
            <a:off x="0" y="0"/>
            <a:ext cx="10623884" cy="6874278"/>
          </a:xfrm>
          <a:prstGeom prst="rect">
            <a:avLst/>
          </a:prstGeom>
        </p:spPr>
      </p:pic>
    </p:spTree>
    <p:extLst>
      <p:ext uri="{BB962C8B-B14F-4D97-AF65-F5344CB8AC3E}">
        <p14:creationId xmlns:p14="http://schemas.microsoft.com/office/powerpoint/2010/main" val="463231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69351"/>
          <a:stretch/>
        </p:blipFill>
        <p:spPr>
          <a:xfrm>
            <a:off x="0" y="0"/>
            <a:ext cx="8975558" cy="2093495"/>
          </a:xfrm>
          <a:prstGeom prst="rect">
            <a:avLst/>
          </a:prstGeom>
        </p:spPr>
      </p:pic>
      <p:pic>
        <p:nvPicPr>
          <p:cNvPr id="5" name="Afbeelding 4"/>
          <p:cNvPicPr>
            <a:picLocks noChangeAspect="1"/>
          </p:cNvPicPr>
          <p:nvPr/>
        </p:nvPicPr>
        <p:blipFill rotWithShape="1">
          <a:blip r:embed="rId2"/>
          <a:srcRect b="59310"/>
          <a:stretch/>
        </p:blipFill>
        <p:spPr>
          <a:xfrm>
            <a:off x="0" y="0"/>
            <a:ext cx="8975558" cy="2779295"/>
          </a:xfrm>
          <a:prstGeom prst="rect">
            <a:avLst/>
          </a:prstGeom>
        </p:spPr>
      </p:pic>
      <p:pic>
        <p:nvPicPr>
          <p:cNvPr id="6" name="Afbeelding 5"/>
          <p:cNvPicPr>
            <a:picLocks noChangeAspect="1"/>
          </p:cNvPicPr>
          <p:nvPr/>
        </p:nvPicPr>
        <p:blipFill rotWithShape="1">
          <a:blip r:embed="rId2"/>
          <a:srcRect b="49094"/>
          <a:stretch/>
        </p:blipFill>
        <p:spPr>
          <a:xfrm>
            <a:off x="0" y="0"/>
            <a:ext cx="8975558" cy="3477126"/>
          </a:xfrm>
          <a:prstGeom prst="rect">
            <a:avLst/>
          </a:prstGeom>
        </p:spPr>
      </p:pic>
      <p:pic>
        <p:nvPicPr>
          <p:cNvPr id="7" name="Afbeelding 6"/>
          <p:cNvPicPr>
            <a:picLocks noChangeAspect="1"/>
          </p:cNvPicPr>
          <p:nvPr/>
        </p:nvPicPr>
        <p:blipFill rotWithShape="1">
          <a:blip r:embed="rId2"/>
          <a:srcRect b="40815"/>
          <a:stretch/>
        </p:blipFill>
        <p:spPr>
          <a:xfrm>
            <a:off x="0" y="0"/>
            <a:ext cx="8975558" cy="4042611"/>
          </a:xfrm>
          <a:prstGeom prst="rect">
            <a:avLst/>
          </a:prstGeom>
        </p:spPr>
      </p:pic>
      <p:pic>
        <p:nvPicPr>
          <p:cNvPr id="8" name="Afbeelding 7"/>
          <p:cNvPicPr>
            <a:picLocks noChangeAspect="1"/>
          </p:cNvPicPr>
          <p:nvPr/>
        </p:nvPicPr>
        <p:blipFill rotWithShape="1">
          <a:blip r:embed="rId2"/>
          <a:srcRect b="18797"/>
          <a:stretch/>
        </p:blipFill>
        <p:spPr>
          <a:xfrm>
            <a:off x="0" y="0"/>
            <a:ext cx="8975558" cy="5546558"/>
          </a:xfrm>
          <a:prstGeom prst="rect">
            <a:avLst/>
          </a:prstGeom>
        </p:spPr>
      </p:pic>
      <p:pic>
        <p:nvPicPr>
          <p:cNvPr id="9" name="Afbeelding 8"/>
          <p:cNvPicPr>
            <a:picLocks noChangeAspect="1"/>
          </p:cNvPicPr>
          <p:nvPr/>
        </p:nvPicPr>
        <p:blipFill rotWithShape="1">
          <a:blip r:embed="rId2"/>
          <a:srcRect b="9989"/>
          <a:stretch/>
        </p:blipFill>
        <p:spPr>
          <a:xfrm>
            <a:off x="0" y="0"/>
            <a:ext cx="8975558" cy="6148137"/>
          </a:xfrm>
          <a:prstGeom prst="rect">
            <a:avLst/>
          </a:prstGeom>
        </p:spPr>
      </p:pic>
      <p:pic>
        <p:nvPicPr>
          <p:cNvPr id="10" name="Afbeelding 9"/>
          <p:cNvPicPr>
            <a:picLocks noChangeAspect="1"/>
          </p:cNvPicPr>
          <p:nvPr/>
        </p:nvPicPr>
        <p:blipFill>
          <a:blip r:embed="rId2"/>
          <a:stretch>
            <a:fillRect/>
          </a:stretch>
        </p:blipFill>
        <p:spPr>
          <a:xfrm>
            <a:off x="0" y="0"/>
            <a:ext cx="8975558" cy="6830456"/>
          </a:xfrm>
          <a:prstGeom prst="rect">
            <a:avLst/>
          </a:prstGeom>
        </p:spPr>
      </p:pic>
    </p:spTree>
    <p:extLst>
      <p:ext uri="{BB962C8B-B14F-4D97-AF65-F5344CB8AC3E}">
        <p14:creationId xmlns:p14="http://schemas.microsoft.com/office/powerpoint/2010/main" val="4108793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Dominante strategie.</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sz="2500" dirty="0" smtClean="0"/>
              <a:t>Een dominante strategie is een keuze je altijd maakt ongeacht wat de ander doet. Dit geeft aan dat deze keuze de hoogste opbrengst voor jou heeft.</a:t>
            </a:r>
          </a:p>
          <a:p>
            <a:r>
              <a:rPr lang="nl-NL" sz="2500" dirty="0" smtClean="0"/>
              <a:t>Het evenwicht van twee dominante strategieën is altijd een Nash-evenwicht. Tenslotte maak je deze keuze altijd omdat hij je het meeste oplevert.</a:t>
            </a:r>
          </a:p>
          <a:p>
            <a:r>
              <a:rPr lang="nl-NL" sz="2500" dirty="0" smtClean="0"/>
              <a:t>Daarentegen, een Nash evenwicht hoeft niet altijd de dominante strategie te zijn. Dit was zichtbaar in de vorige opgaves; Dit zien we in de volgende opgaves.</a:t>
            </a:r>
          </a:p>
          <a:p>
            <a:r>
              <a:rPr lang="nl-NL" sz="2500" dirty="0" smtClean="0"/>
              <a:t>Want: koos HOT souvenirs koos Cool badkleding, Koos HOT bladkleding koos Cool souvenirs. Niet 1 strategie was dominant.</a:t>
            </a:r>
            <a:endParaRPr lang="nl-NL" sz="2500" dirty="0"/>
          </a:p>
        </p:txBody>
      </p:sp>
    </p:spTree>
    <p:extLst>
      <p:ext uri="{BB962C8B-B14F-4D97-AF65-F5344CB8AC3E}">
        <p14:creationId xmlns:p14="http://schemas.microsoft.com/office/powerpoint/2010/main" val="737261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77516" y="0"/>
            <a:ext cx="8696486" cy="1930400"/>
          </a:xfrm>
        </p:spPr>
        <p:txBody>
          <a:bodyPr/>
          <a:lstStyle/>
          <a:p>
            <a:r>
              <a:rPr lang="nl-NL" dirty="0" smtClean="0"/>
              <a:t>Wat deed Robbert</a:t>
            </a:r>
            <a:endParaRPr lang="nl-NL" dirty="0"/>
          </a:p>
        </p:txBody>
      </p:sp>
      <p:sp>
        <p:nvSpPr>
          <p:cNvPr id="3" name="Tijdelijke aanduiding voor inhoud 2"/>
          <p:cNvSpPr>
            <a:spLocks noGrp="1"/>
          </p:cNvSpPr>
          <p:nvPr>
            <p:ph idx="1"/>
          </p:nvPr>
        </p:nvSpPr>
        <p:spPr>
          <a:xfrm>
            <a:off x="252663" y="757991"/>
            <a:ext cx="9021339" cy="4898362"/>
          </a:xfrm>
        </p:spPr>
        <p:txBody>
          <a:bodyPr>
            <a:noAutofit/>
          </a:bodyPr>
          <a:lstStyle/>
          <a:p>
            <a:r>
              <a:rPr lang="nl-NL" sz="2500" dirty="0" smtClean="0"/>
              <a:t>Robbert heeft geprobeerd Chantal haar keuze te beïnvloeden.</a:t>
            </a:r>
          </a:p>
          <a:p>
            <a:r>
              <a:rPr lang="nl-NL" sz="2500" dirty="0" smtClean="0"/>
              <a:t>Een belofte om de afwas te doen. (hier kan hij nog op terug komen/vergeten)</a:t>
            </a:r>
          </a:p>
          <a:p>
            <a:r>
              <a:rPr lang="nl-NL" sz="2500" dirty="0" smtClean="0"/>
              <a:t>Het aanschaffen van ski’s (dit veranderd zijn waardering waardoor er een dominante strategie voor hem ontstaat, hij kan hier niet op terug komen).</a:t>
            </a:r>
          </a:p>
          <a:p>
            <a:r>
              <a:rPr lang="nl-NL" sz="2500" dirty="0" smtClean="0"/>
              <a:t>Wanneer je je verbind aan een bepaalde keuze, om daarmee de keuze van andere te beïnvloeden noemen we dat </a:t>
            </a:r>
            <a:r>
              <a:rPr lang="nl-NL" sz="2500" b="1" dirty="0" smtClean="0"/>
              <a:t>zelfbinding.</a:t>
            </a:r>
          </a:p>
          <a:p>
            <a:r>
              <a:rPr lang="nl-NL" sz="2500" dirty="0" smtClean="0"/>
              <a:t>Het aanschaffen van ski’s, of in meer economische zin, het publiekelijk bekend maken van je actie, heeft invloed op de keuzes van andere. Tenslotte de ander heeft een bepaald zekerheid dat je je keuze nakomt.</a:t>
            </a:r>
          </a:p>
          <a:p>
            <a:endParaRPr lang="nl-NL" sz="2500" dirty="0"/>
          </a:p>
        </p:txBody>
      </p:sp>
    </p:spTree>
    <p:extLst>
      <p:ext uri="{BB962C8B-B14F-4D97-AF65-F5344CB8AC3E}">
        <p14:creationId xmlns:p14="http://schemas.microsoft.com/office/powerpoint/2010/main" val="2014485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a:t>
            </a:r>
            <a:r>
              <a:rPr lang="nl-NL" dirty="0" err="1" smtClean="0"/>
              <a:t>chicken</a:t>
            </a:r>
            <a:r>
              <a:rPr lang="nl-NL" dirty="0" smtClean="0"/>
              <a:t> game.</a:t>
            </a:r>
            <a:endParaRPr lang="nl-NL" dirty="0"/>
          </a:p>
        </p:txBody>
      </p:sp>
      <p:sp>
        <p:nvSpPr>
          <p:cNvPr id="3" name="Tijdelijke aanduiding voor inhoud 2"/>
          <p:cNvSpPr>
            <a:spLocks noGrp="1"/>
          </p:cNvSpPr>
          <p:nvPr>
            <p:ph idx="1"/>
          </p:nvPr>
        </p:nvSpPr>
        <p:spPr/>
        <p:txBody>
          <a:bodyPr>
            <a:normAutofit/>
          </a:bodyPr>
          <a:lstStyle/>
          <a:p>
            <a:r>
              <a:rPr lang="nl-NL" sz="2500" dirty="0" smtClean="0"/>
              <a:t>Een spel waarbij er geen dominante strategie is (aannemend dat niemand zijn stuur vast zet)</a:t>
            </a:r>
          </a:p>
          <a:p>
            <a:r>
              <a:rPr lang="nl-NL" sz="2500" dirty="0" smtClean="0"/>
              <a:t>1 heel negatieve oplossing voor beide spelers.</a:t>
            </a:r>
          </a:p>
          <a:p>
            <a:r>
              <a:rPr lang="nl-NL" sz="2500" dirty="0" smtClean="0"/>
              <a:t>Zelfbinding kan hier dus heel effectief zijn, kan negatieve uitkomst voorkomen.</a:t>
            </a:r>
          </a:p>
          <a:p>
            <a:endParaRPr lang="nl-NL" sz="2500" dirty="0" smtClean="0"/>
          </a:p>
          <a:p>
            <a:endParaRPr lang="nl-NL" sz="2500" dirty="0" smtClean="0"/>
          </a:p>
          <a:p>
            <a:endParaRPr lang="nl-NL" sz="2500" dirty="0" smtClean="0"/>
          </a:p>
          <a:p>
            <a:pPr marL="0" indent="0">
              <a:buNone/>
            </a:pPr>
            <a:endParaRPr lang="nl-NL" sz="2500" dirty="0"/>
          </a:p>
        </p:txBody>
      </p:sp>
    </p:spTree>
    <p:extLst>
      <p:ext uri="{BB962C8B-B14F-4D97-AF65-F5344CB8AC3E}">
        <p14:creationId xmlns:p14="http://schemas.microsoft.com/office/powerpoint/2010/main" val="1501192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61737" y="120316"/>
            <a:ext cx="8612265" cy="1810084"/>
          </a:xfrm>
        </p:spPr>
        <p:txBody>
          <a:bodyPr/>
          <a:lstStyle/>
          <a:p>
            <a:r>
              <a:rPr lang="nl-NL" dirty="0" smtClean="0"/>
              <a:t>Wat hebben we gezien:</a:t>
            </a:r>
            <a:endParaRPr lang="nl-NL" dirty="0"/>
          </a:p>
        </p:txBody>
      </p:sp>
      <p:sp>
        <p:nvSpPr>
          <p:cNvPr id="3" name="Tijdelijke aanduiding voor inhoud 2"/>
          <p:cNvSpPr>
            <a:spLocks noGrp="1"/>
          </p:cNvSpPr>
          <p:nvPr>
            <p:ph idx="1"/>
          </p:nvPr>
        </p:nvSpPr>
        <p:spPr>
          <a:xfrm>
            <a:off x="409074" y="842211"/>
            <a:ext cx="8864928" cy="5199151"/>
          </a:xfrm>
        </p:spPr>
        <p:txBody>
          <a:bodyPr>
            <a:noAutofit/>
          </a:bodyPr>
          <a:lstStyle/>
          <a:p>
            <a:r>
              <a:rPr lang="nl-NL" sz="2500" dirty="0" smtClean="0"/>
              <a:t>Er was sprake van de marktvorm volledige mededinging/volkomen concurrentie (is hetzelfde, 2 benamingen) </a:t>
            </a:r>
          </a:p>
          <a:p>
            <a:r>
              <a:rPr lang="nl-NL" sz="2500" dirty="0" smtClean="0"/>
              <a:t>Sprake van veel aanbieders, die als individuele aanbieder weinig invloed hebben op de prijs</a:t>
            </a:r>
            <a:r>
              <a:rPr lang="nl-NL" sz="2500" dirty="0" smtClean="0"/>
              <a:t>. (prijs door </a:t>
            </a:r>
            <a:r>
              <a:rPr lang="nl-NL" sz="2500" dirty="0" err="1" smtClean="0"/>
              <a:t>Qa</a:t>
            </a:r>
            <a:r>
              <a:rPr lang="nl-NL" sz="2500" dirty="0" smtClean="0"/>
              <a:t> = </a:t>
            </a:r>
            <a:r>
              <a:rPr lang="nl-NL" sz="2500" dirty="0" err="1" smtClean="0"/>
              <a:t>Qv</a:t>
            </a:r>
            <a:r>
              <a:rPr lang="nl-NL" sz="2500" dirty="0" smtClean="0"/>
              <a:t>)</a:t>
            </a:r>
            <a:endParaRPr lang="nl-NL" sz="2500" dirty="0" smtClean="0"/>
          </a:p>
          <a:p>
            <a:r>
              <a:rPr lang="nl-NL" sz="2500" dirty="0" smtClean="0"/>
              <a:t>Homogene producten worden er aangeboden (de producten zijn voor de consument identiek gelijk).</a:t>
            </a:r>
          </a:p>
          <a:p>
            <a:r>
              <a:rPr lang="nl-NL" sz="2500" dirty="0" smtClean="0"/>
              <a:t>Er is vrije toe en uittreding. In dit geval kan elke kledingzaak besluiten deze zwarte spijkerbroeken te verkopen of hiermee te stoppen.</a:t>
            </a:r>
          </a:p>
          <a:p>
            <a:r>
              <a:rPr lang="nl-NL" sz="2500" dirty="0" smtClean="0"/>
              <a:t>De markt is doorzichtig/transparant (is hetzelfde, 2 benamingen). Beide partijen (zowel vragers als aanbieders) hebben alle beschikbare informatie over het product.</a:t>
            </a:r>
          </a:p>
          <a:p>
            <a:endParaRPr lang="nl-NL" sz="2500" dirty="0"/>
          </a:p>
        </p:txBody>
      </p:sp>
    </p:spTree>
    <p:extLst>
      <p:ext uri="{BB962C8B-B14F-4D97-AF65-F5344CB8AC3E}">
        <p14:creationId xmlns:p14="http://schemas.microsoft.com/office/powerpoint/2010/main" val="69283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0"/>
            <a:ext cx="9274002" cy="1930400"/>
          </a:xfrm>
        </p:spPr>
        <p:txBody>
          <a:bodyPr/>
          <a:lstStyle/>
          <a:p>
            <a:r>
              <a:rPr lang="nl-NL" dirty="0" smtClean="0"/>
              <a:t>Voorwaarde zelfbinding:</a:t>
            </a:r>
            <a:endParaRPr lang="nl-NL" dirty="0"/>
          </a:p>
        </p:txBody>
      </p:sp>
      <p:sp>
        <p:nvSpPr>
          <p:cNvPr id="3" name="Tijdelijke aanduiding voor inhoud 2"/>
          <p:cNvSpPr>
            <a:spLocks noGrp="1"/>
          </p:cNvSpPr>
          <p:nvPr>
            <p:ph idx="1"/>
          </p:nvPr>
        </p:nvSpPr>
        <p:spPr>
          <a:xfrm>
            <a:off x="240633" y="577516"/>
            <a:ext cx="9033370" cy="5463847"/>
          </a:xfrm>
        </p:spPr>
        <p:txBody>
          <a:bodyPr>
            <a:noAutofit/>
          </a:bodyPr>
          <a:lstStyle/>
          <a:p>
            <a:r>
              <a:rPr lang="nl-NL" sz="2500" dirty="0" smtClean="0"/>
              <a:t>De zelfbinding moet geloofwaardig zijn.</a:t>
            </a:r>
          </a:p>
          <a:p>
            <a:r>
              <a:rPr lang="nl-NL" sz="2500" dirty="0" smtClean="0"/>
              <a:t>De zelfbinding moet bekend zijn bij de tegenspeler.</a:t>
            </a:r>
          </a:p>
          <a:p>
            <a:endParaRPr lang="nl-NL" sz="2500" dirty="0"/>
          </a:p>
          <a:p>
            <a:r>
              <a:rPr lang="nl-NL" sz="2500" dirty="0" smtClean="0"/>
              <a:t>Onvoorwaardelijke zelfbinding: je legt je keuze vast ongeacht wat de ander doet (je stuur vastbinden)</a:t>
            </a:r>
          </a:p>
          <a:p>
            <a:r>
              <a:rPr lang="nl-NL" sz="2500" dirty="0" smtClean="0"/>
              <a:t>Voorwaardelijke zelfbinding: je volgt strategie wanneer je tegenspeler een bepaalde keuze maakt (dreigingen of beloftes)</a:t>
            </a:r>
          </a:p>
          <a:p>
            <a:r>
              <a:rPr lang="nl-NL" sz="2500" dirty="0" smtClean="0"/>
              <a:t>Als jullie goed je best doen mogen jullie eerder weg, als ik je mobiel zie, neem ik hem in.</a:t>
            </a:r>
          </a:p>
          <a:p>
            <a:r>
              <a:rPr lang="nl-NL" sz="2500" dirty="0" smtClean="0"/>
              <a:t>Meteen zichtbaar dat zelfbinding alleen werkt als het geloofwaardig is. Als ik nooit een mobiel inneem wanneer ik dreig dat wel te doen, raak ik mijn geloofwaardigheid kwijt (vorige klas) (zie eerder gemaakt overzicht).</a:t>
            </a:r>
            <a:endParaRPr lang="nl-NL" sz="2500" dirty="0"/>
          </a:p>
        </p:txBody>
      </p:sp>
    </p:spTree>
    <p:extLst>
      <p:ext uri="{BB962C8B-B14F-4D97-AF65-F5344CB8AC3E}">
        <p14:creationId xmlns:p14="http://schemas.microsoft.com/office/powerpoint/2010/main" val="1251951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bereken we de winst?</a:t>
            </a:r>
            <a:endParaRPr lang="nl-NL" dirty="0"/>
          </a:p>
        </p:txBody>
      </p:sp>
      <p:sp>
        <p:nvSpPr>
          <p:cNvPr id="3" name="Tijdelijke aanduiding voor inhoud 2"/>
          <p:cNvSpPr>
            <a:spLocks noGrp="1"/>
          </p:cNvSpPr>
          <p:nvPr>
            <p:ph idx="1"/>
          </p:nvPr>
        </p:nvSpPr>
        <p:spPr>
          <a:xfrm>
            <a:off x="677334" y="1311443"/>
            <a:ext cx="8596668" cy="4729920"/>
          </a:xfrm>
        </p:spPr>
        <p:txBody>
          <a:bodyPr>
            <a:noAutofit/>
          </a:bodyPr>
          <a:lstStyle/>
          <a:p>
            <a:r>
              <a:rPr lang="nl-NL" sz="2500" dirty="0" smtClean="0"/>
              <a:t>Totale omzet – totale kosten = totale winst (TO – TK = TW)</a:t>
            </a:r>
          </a:p>
          <a:p>
            <a:r>
              <a:rPr lang="nl-NL" sz="2500" dirty="0" smtClean="0"/>
              <a:t>Wanneer is deze </a:t>
            </a:r>
            <a:r>
              <a:rPr lang="nl-NL" sz="2500" dirty="0" smtClean="0"/>
              <a:t>maximaal?</a:t>
            </a:r>
          </a:p>
          <a:p>
            <a:r>
              <a:rPr lang="nl-NL" sz="2500" dirty="0" smtClean="0"/>
              <a:t>bij </a:t>
            </a:r>
            <a:r>
              <a:rPr lang="nl-NL" sz="2500" dirty="0" smtClean="0"/>
              <a:t>de hoeveelheid verkochten stuks waar MO = MK.</a:t>
            </a:r>
          </a:p>
          <a:p>
            <a:r>
              <a:rPr lang="nl-NL" sz="2500" dirty="0" smtClean="0"/>
              <a:t>Tenslotte de verkopen van 1 extra product leveren dan net zoveel op als de kosten van 1 extra product.</a:t>
            </a:r>
          </a:p>
          <a:p>
            <a:r>
              <a:rPr lang="nl-NL" sz="2500" dirty="0" smtClean="0"/>
              <a:t>Let op bij MO = MK weet je altijd alleen de Q. </a:t>
            </a:r>
          </a:p>
          <a:p>
            <a:r>
              <a:rPr lang="nl-NL" sz="2500" dirty="0" smtClean="0"/>
              <a:t>ALTIJD ALLEEN DE Q. alleen de hoeveelheid, de prijs moet je dan of gaan berekenen of grafisch aflezen.</a:t>
            </a:r>
          </a:p>
        </p:txBody>
      </p:sp>
    </p:spTree>
    <p:extLst>
      <p:ext uri="{BB962C8B-B14F-4D97-AF65-F5344CB8AC3E}">
        <p14:creationId xmlns:p14="http://schemas.microsoft.com/office/powerpoint/2010/main" val="1774820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0"/>
            <a:ext cx="10792326" cy="1930400"/>
          </a:xfrm>
        </p:spPr>
        <p:txBody>
          <a:bodyPr/>
          <a:lstStyle/>
          <a:p>
            <a:r>
              <a:rPr lang="nl-NL" dirty="0" smtClean="0"/>
              <a:t>Laten we even langs de figuren gaan</a:t>
            </a:r>
            <a:r>
              <a:rPr lang="nl-NL" dirty="0" smtClean="0"/>
              <a:t>. Bladzijde 9</a:t>
            </a:r>
            <a:endParaRPr lang="nl-NL" dirty="0"/>
          </a:p>
        </p:txBody>
      </p:sp>
      <p:sp>
        <p:nvSpPr>
          <p:cNvPr id="3" name="Tijdelijke aanduiding voor inhoud 2"/>
          <p:cNvSpPr>
            <a:spLocks noGrp="1"/>
          </p:cNvSpPr>
          <p:nvPr>
            <p:ph idx="1"/>
          </p:nvPr>
        </p:nvSpPr>
        <p:spPr>
          <a:xfrm>
            <a:off x="348915" y="553453"/>
            <a:ext cx="9613231" cy="5487910"/>
          </a:xfrm>
        </p:spPr>
        <p:txBody>
          <a:bodyPr>
            <a:noAutofit/>
          </a:bodyPr>
          <a:lstStyle/>
          <a:p>
            <a:r>
              <a:rPr lang="nl-NL" sz="2300" dirty="0" smtClean="0"/>
              <a:t>We hebben te maken met een mark van volledige mededinging/volkomen concurrentie.</a:t>
            </a:r>
          </a:p>
          <a:p>
            <a:r>
              <a:rPr lang="nl-NL" sz="2300" dirty="0" smtClean="0"/>
              <a:t>De prijs wordt dus bepaald door het evenwicht van de totale vraag en aanbod. Dit zien we in figuur A.</a:t>
            </a:r>
          </a:p>
          <a:p>
            <a:r>
              <a:rPr lang="nl-NL" sz="2300" dirty="0" smtClean="0"/>
              <a:t>Kledingzaak Black streeft maximale winst na, dat is bij het punt waar MO = MK. Tenslotte zolang MO &gt; dan MK gaat hij meer producten verkopen, zodra MK &gt; MO stopt hij met het verkopen want dan neem zijn winst af.</a:t>
            </a:r>
          </a:p>
          <a:p>
            <a:r>
              <a:rPr lang="nl-NL" sz="2300" dirty="0" smtClean="0"/>
              <a:t>We zien in figuur B dat dit is bij 30 stuks. (BIJ MO = MK weten we altijd alleen de hoeveelheid!!!!, nog niet de maximale winst).</a:t>
            </a:r>
          </a:p>
          <a:p>
            <a:r>
              <a:rPr lang="nl-NL" sz="2300" dirty="0" smtClean="0"/>
              <a:t>Om de totale winst te berekenen gebruiken de we gevonden hoeveelheid (in dit geval 30, en kunnen we de TO en de TK berekenen).</a:t>
            </a:r>
          </a:p>
          <a:p>
            <a:r>
              <a:rPr lang="nl-NL" sz="2300" dirty="0" smtClean="0"/>
              <a:t>We kunnen het nu aan grafisch aflezen in figuur C. we zijn dat bij een hoeveelheid van 30 de TO = 600, de TK gelijk is aan 400, dus de winst 600-400 = 200</a:t>
            </a:r>
            <a:endParaRPr lang="nl-NL" sz="2300" dirty="0"/>
          </a:p>
        </p:txBody>
      </p:sp>
    </p:spTree>
    <p:extLst>
      <p:ext uri="{BB962C8B-B14F-4D97-AF65-F5344CB8AC3E}">
        <p14:creationId xmlns:p14="http://schemas.microsoft.com/office/powerpoint/2010/main" val="3943440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samengevat:</a:t>
            </a:r>
            <a:endParaRPr lang="nl-NL" dirty="0"/>
          </a:p>
        </p:txBody>
      </p:sp>
      <p:sp>
        <p:nvSpPr>
          <p:cNvPr id="3" name="Tijdelijke aanduiding voor inhoud 2"/>
          <p:cNvSpPr>
            <a:spLocks noGrp="1"/>
          </p:cNvSpPr>
          <p:nvPr>
            <p:ph idx="1"/>
          </p:nvPr>
        </p:nvSpPr>
        <p:spPr>
          <a:xfrm>
            <a:off x="677334" y="1431759"/>
            <a:ext cx="8596668" cy="4609604"/>
          </a:xfrm>
        </p:spPr>
        <p:txBody>
          <a:bodyPr>
            <a:noAutofit/>
          </a:bodyPr>
          <a:lstStyle/>
          <a:p>
            <a:r>
              <a:rPr lang="nl-NL" sz="2500" dirty="0" smtClean="0"/>
              <a:t>We hebben vandaag bekeken hoe wiskundig als grafisch de maximale winst berekend kan worden van een onderneming die op een markt opereert van volledige mededinging/volkomen concurrentie (2 benamingen voor dezelfde definitie).</a:t>
            </a:r>
          </a:p>
          <a:p>
            <a:r>
              <a:rPr lang="nl-NL" sz="2500" dirty="0" smtClean="0"/>
              <a:t>De vraag een aanbod (</a:t>
            </a:r>
            <a:r>
              <a:rPr lang="nl-NL" sz="2500" dirty="0" err="1" smtClean="0"/>
              <a:t>Qa</a:t>
            </a:r>
            <a:r>
              <a:rPr lang="nl-NL" sz="2500" dirty="0" smtClean="0"/>
              <a:t>/</a:t>
            </a:r>
            <a:r>
              <a:rPr lang="nl-NL" sz="2500" dirty="0" err="1" smtClean="0"/>
              <a:t>Qv</a:t>
            </a:r>
            <a:r>
              <a:rPr lang="nl-NL" sz="2500" dirty="0" smtClean="0"/>
              <a:t>) bepalen de prijs in het punt waar ze elkaar snijden (figuur 1.2 A).</a:t>
            </a:r>
          </a:p>
          <a:p>
            <a:r>
              <a:rPr lang="nl-NL" sz="2500" dirty="0" smtClean="0"/>
              <a:t>Wanneer MO = MK kunnen we herleiden bij hoeveel stuks de winst maximaal is (figuur B)</a:t>
            </a:r>
          </a:p>
          <a:p>
            <a:r>
              <a:rPr lang="nl-NL" sz="2500" dirty="0" smtClean="0"/>
              <a:t>Met deze hoeveelheid kunnen we de TO aflezen/berekenen. De TK aflezen/berekenen en zo de TW aflezen/berekenen.</a:t>
            </a:r>
          </a:p>
          <a:p>
            <a:endParaRPr lang="nl-NL" sz="2500" dirty="0" smtClean="0"/>
          </a:p>
          <a:p>
            <a:endParaRPr lang="nl-NL" sz="2500" dirty="0"/>
          </a:p>
        </p:txBody>
      </p:sp>
    </p:spTree>
    <p:extLst>
      <p:ext uri="{BB962C8B-B14F-4D97-AF65-F5344CB8AC3E}">
        <p14:creationId xmlns:p14="http://schemas.microsoft.com/office/powerpoint/2010/main" val="3274965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Toetredende aanbieders.</a:t>
            </a:r>
            <a:endParaRPr lang="nl-NL" dirty="0"/>
          </a:p>
        </p:txBody>
      </p:sp>
      <p:sp>
        <p:nvSpPr>
          <p:cNvPr id="3" name="Tijdelijke aanduiding voor inhoud 2"/>
          <p:cNvSpPr>
            <a:spLocks noGrp="1"/>
          </p:cNvSpPr>
          <p:nvPr>
            <p:ph idx="1"/>
          </p:nvPr>
        </p:nvSpPr>
        <p:spPr>
          <a:xfrm>
            <a:off x="180474" y="1251285"/>
            <a:ext cx="9093528" cy="4790078"/>
          </a:xfrm>
        </p:spPr>
        <p:txBody>
          <a:bodyPr>
            <a:noAutofit/>
          </a:bodyPr>
          <a:lstStyle/>
          <a:p>
            <a:r>
              <a:rPr lang="nl-NL" sz="2500" dirty="0" smtClean="0"/>
              <a:t>Black maakte winst door merkloze T-shirts aan te bieden.</a:t>
            </a:r>
          </a:p>
          <a:p>
            <a:r>
              <a:rPr lang="nl-NL" sz="2500" dirty="0" smtClean="0"/>
              <a:t>Wat gebeurd er als andere kledingzaken die geen merkloze T-shirts dit zien?</a:t>
            </a:r>
          </a:p>
          <a:p>
            <a:r>
              <a:rPr lang="nl-NL" sz="2500" dirty="0" smtClean="0"/>
              <a:t>Die gaan toetreden.</a:t>
            </a:r>
          </a:p>
          <a:p>
            <a:r>
              <a:rPr lang="nl-NL" sz="2500" dirty="0" smtClean="0"/>
              <a:t>Gevolg: het aanbod neemt toe, bij gelijkblijvende vraag, dalende prijs (tenslotte meer concurrentie)</a:t>
            </a:r>
          </a:p>
          <a:p>
            <a:r>
              <a:rPr lang="nl-NL" sz="2500" dirty="0" smtClean="0"/>
              <a:t>Dit proces gaat door totdat er geen winst meer wordt gemaakt. </a:t>
            </a:r>
          </a:p>
          <a:p>
            <a:r>
              <a:rPr lang="nl-NL" sz="2500" dirty="0" smtClean="0"/>
              <a:t>De kledingzaken blijven merkloze T-shirts dan aanbieden aangezien ze geen verlies erop maken en een vergoeding krijgen (deze vergoeding zit in de totale kosten opgenomen als ondernemers loon).</a:t>
            </a:r>
            <a:endParaRPr lang="nl-NL" sz="2500" dirty="0"/>
          </a:p>
        </p:txBody>
      </p:sp>
    </p:spTree>
    <p:extLst>
      <p:ext uri="{BB962C8B-B14F-4D97-AF65-F5344CB8AC3E}">
        <p14:creationId xmlns:p14="http://schemas.microsoft.com/office/powerpoint/2010/main" val="1871241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750</TotalTime>
  <Words>3148</Words>
  <Application>Microsoft Office PowerPoint</Application>
  <PresentationFormat>Breedbeeld</PresentationFormat>
  <Paragraphs>275</Paragraphs>
  <Slides>50</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50</vt:i4>
      </vt:variant>
    </vt:vector>
  </HeadingPairs>
  <TitlesOfParts>
    <vt:vector size="55" baseType="lpstr">
      <vt:lpstr>Arial</vt:lpstr>
      <vt:lpstr>Trebuchet MS</vt:lpstr>
      <vt:lpstr>Wingdings</vt:lpstr>
      <vt:lpstr>Wingdings 3</vt:lpstr>
      <vt:lpstr>Facet</vt:lpstr>
      <vt:lpstr>Welkom VWO 5.</vt:lpstr>
      <vt:lpstr>Agenda:</vt:lpstr>
      <vt:lpstr>Maak het SO</vt:lpstr>
      <vt:lpstr>Lesbrief marktgedrag:</vt:lpstr>
      <vt:lpstr>Wat hebben we gezien:</vt:lpstr>
      <vt:lpstr>Hoe bereken we de winst?</vt:lpstr>
      <vt:lpstr>Laten we even langs de figuren gaan. Bladzijde 9</vt:lpstr>
      <vt:lpstr>samengevat:</vt:lpstr>
      <vt:lpstr>Toetredende aanbieders.</vt:lpstr>
      <vt:lpstr>Vandaag: verschuiving van aanbod/vraaglijnen.</vt:lpstr>
      <vt:lpstr>Toe of afname aanbod.</vt:lpstr>
      <vt:lpstr>Door de invoerheffing veranderd de aanbodfunctie</vt:lpstr>
      <vt:lpstr>PowerPoint-presentatie</vt:lpstr>
      <vt:lpstr>Door de korting (subsidie) veranderd de aanbodfunctie</vt:lpstr>
      <vt:lpstr>PowerPoint-presentatie</vt:lpstr>
      <vt:lpstr>De arbeidsmarkt </vt:lpstr>
      <vt:lpstr>De arbeidsmarkt </vt:lpstr>
      <vt:lpstr>Hoofdstuk 2:</vt:lpstr>
      <vt:lpstr>Prijszetter:</vt:lpstr>
      <vt:lpstr>Maximale omzet:</vt:lpstr>
      <vt:lpstr>PowerPoint-presentatie</vt:lpstr>
      <vt:lpstr>PowerPoint-presentatie</vt:lpstr>
      <vt:lpstr>PowerPoint-presentatie</vt:lpstr>
      <vt:lpstr>Hoe bereken we maximale winst?</vt:lpstr>
      <vt:lpstr>PowerPoint-presentatie</vt:lpstr>
      <vt:lpstr>Toetreding barrières:</vt:lpstr>
      <vt:lpstr>Toetreding:</vt:lpstr>
      <vt:lpstr>wel of niet toetreden?</vt:lpstr>
      <vt:lpstr>Markt van monopolistische concurrentie. </vt:lpstr>
      <vt:lpstr>Maximale omzet en maximale winst recap</vt:lpstr>
      <vt:lpstr>Het oligopolie:</vt:lpstr>
      <vt:lpstr>De strategische variabelen.</vt:lpstr>
      <vt:lpstr>Prijsconcurrentie:</vt:lpstr>
      <vt:lpstr>Het gevangene-dilemma.</vt:lpstr>
      <vt:lpstr>De tabel.</vt:lpstr>
      <vt:lpstr>Wat zien we:</vt:lpstr>
      <vt:lpstr>Hoeveelheidsconcurrentie.</vt:lpstr>
      <vt:lpstr>PowerPoint-presentatie</vt:lpstr>
      <vt:lpstr>PowerPoint-presentatie</vt:lpstr>
      <vt:lpstr>PowerPoint-presentatie</vt:lpstr>
      <vt:lpstr>PowerPoint-presentatie</vt:lpstr>
      <vt:lpstr>PowerPoint-presentatie</vt:lpstr>
      <vt:lpstr>Nash-evenwicht</vt:lpstr>
      <vt:lpstr>PowerPoint-presentatie</vt:lpstr>
      <vt:lpstr>PowerPoint-presentatie</vt:lpstr>
      <vt:lpstr>PowerPoint-presentatie</vt:lpstr>
      <vt:lpstr>Dominante strategie.</vt:lpstr>
      <vt:lpstr>Wat deed Robbert</vt:lpstr>
      <vt:lpstr>De chicken game.</vt:lpstr>
      <vt:lpstr>Voorwaarde zelfbinding: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Jacobs, B (Bas)</cp:lastModifiedBy>
  <cp:revision>104</cp:revision>
  <dcterms:created xsi:type="dcterms:W3CDTF">2017-08-27T09:00:36Z</dcterms:created>
  <dcterms:modified xsi:type="dcterms:W3CDTF">2017-10-22T08:59:52Z</dcterms:modified>
</cp:coreProperties>
</file>